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wmf" ContentType="image/x-wmf"/>
  <Default Extension="jpeg" ContentType="image/jpeg"/>
  <Default Extension="rels" ContentType="application/vnd.openxmlformats-package.relationships+xml"/>
  <Default Extension="xml" ContentType="application/xml"/>
  <Default Extension="docx" ContentType="application/vnd.openxmlformats-officedocument.wordprocessingml.document"/>
  <Default Extension="pptx" ContentType="application/vnd.openxmlformats-officedocument.presentationml.presentation"/>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removePersonalInfoOnSave="1" saveSubsetFonts="1">
  <p:sldMasterIdLst>
    <p:sldMasterId id="2147483648" r:id="rId4"/>
  </p:sldMasterIdLst>
  <p:notesMasterIdLst>
    <p:notesMasterId r:id="rId20"/>
  </p:notesMasterIdLst>
  <p:handoutMasterIdLst>
    <p:handoutMasterId r:id="rId21"/>
  </p:handoutMasterIdLst>
  <p:sldIdLst>
    <p:sldId id="342" r:id="rId5"/>
    <p:sldId id="352" r:id="rId6"/>
    <p:sldId id="341" r:id="rId7"/>
    <p:sldId id="339" r:id="rId8"/>
    <p:sldId id="344" r:id="rId9"/>
    <p:sldId id="343" r:id="rId10"/>
    <p:sldId id="346" r:id="rId11"/>
    <p:sldId id="345" r:id="rId12"/>
    <p:sldId id="350" r:id="rId13"/>
    <p:sldId id="347" r:id="rId14"/>
    <p:sldId id="349" r:id="rId15"/>
    <p:sldId id="353" r:id="rId16"/>
    <p:sldId id="348" r:id="rId17"/>
    <p:sldId id="351" r:id="rId18"/>
    <p:sldId id="354" r:id="rId19"/>
  </p:sldIdLst>
  <p:sldSz cx="9602788" cy="6858000"/>
  <p:notesSz cx="6797675" cy="9928225"/>
  <p:custDataLst>
    <p:tags r:id="rId2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9BF85DD-B4B0-423A-B38E-CE06CC45EF34}">
          <p14:sldIdLst>
            <p14:sldId id="342"/>
            <p14:sldId id="352"/>
            <p14:sldId id="341"/>
            <p14:sldId id="339"/>
            <p14:sldId id="344"/>
            <p14:sldId id="343"/>
            <p14:sldId id="346"/>
            <p14:sldId id="345"/>
            <p14:sldId id="350"/>
            <p14:sldId id="347"/>
            <p14:sldId id="349"/>
            <p14:sldId id="353"/>
            <p14:sldId id="348"/>
            <p14:sldId id="351"/>
            <p14:sldId id="354"/>
          </p14:sldIdLst>
        </p14:section>
        <p14:section name="Appendix" id="{26DB628C-7404-454C-AC94-2B32F777D502}">
          <p14:sldIdLst/>
        </p14:section>
      </p14:sectionLst>
    </p:ext>
    <p:ext uri="{EFAFB233-063F-42B5-8137-9DF3F51BA10A}">
      <p15:sldGuideLst xmlns="" xmlns:p15="http://schemas.microsoft.com/office/powerpoint/2012/main">
        <p15:guide id="1" orient="horz" pos="2160">
          <p15:clr>
            <a:srgbClr val="A4A3A4"/>
          </p15:clr>
        </p15:guide>
        <p15:guide id="2" pos="3024">
          <p15:clr>
            <a:srgbClr val="A4A3A4"/>
          </p15:clr>
        </p15:guide>
      </p15:sldGuideLst>
    </p:ext>
    <p:ext uri="{2D200454-40CA-4A62-9FC3-DE9A4176ACB9}">
      <p15:notesGuideLst xmlns="" xmlns:p15="http://schemas.microsoft.com/office/powerpoint/2012/main">
        <p15:guide id="1" orient="horz" pos="3127">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FF99"/>
    <a:srgbClr val="B1C2DD"/>
    <a:srgbClr val="FFFFC1"/>
    <a:srgbClr val="668AF0"/>
    <a:srgbClr val="808080"/>
    <a:srgbClr val="CC0000"/>
    <a:srgbClr val="F2F2F2"/>
    <a:srgbClr val="FF6600"/>
    <a:srgbClr val="003300"/>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4" autoAdjust="0"/>
    <p:restoredTop sz="93525" autoAdjust="0"/>
  </p:normalViewPr>
  <p:slideViewPr>
    <p:cSldViewPr snapToObjects="1">
      <p:cViewPr>
        <p:scale>
          <a:sx n="90" d="100"/>
          <a:sy n="90" d="100"/>
        </p:scale>
        <p:origin x="-1182" y="66"/>
      </p:cViewPr>
      <p:guideLst>
        <p:guide orient="horz" pos="2160"/>
        <p:guide pos="3024"/>
      </p:guideLst>
    </p:cSldViewPr>
  </p:slideViewPr>
  <p:outlineViewPr>
    <p:cViewPr>
      <p:scale>
        <a:sx n="33" d="100"/>
        <a:sy n="33" d="100"/>
      </p:scale>
      <p:origin x="0" y="1350"/>
    </p:cViewPr>
  </p:outlineViewPr>
  <p:notesTextViewPr>
    <p:cViewPr>
      <p:scale>
        <a:sx n="100" d="100"/>
        <a:sy n="100" d="100"/>
      </p:scale>
      <p:origin x="0" y="0"/>
    </p:cViewPr>
  </p:notesTextViewPr>
  <p:sorterViewPr>
    <p:cViewPr>
      <p:scale>
        <a:sx n="66" d="100"/>
        <a:sy n="66" d="100"/>
      </p:scale>
      <p:origin x="0" y="0"/>
    </p:cViewPr>
  </p:sorterViewPr>
  <p:notesViewPr>
    <p:cSldViewPr snapToObjects="1">
      <p:cViewPr varScale="1">
        <p:scale>
          <a:sx n="98" d="100"/>
          <a:sy n="98" d="100"/>
        </p:scale>
        <p:origin x="-2604" y="-96"/>
      </p:cViewPr>
      <p:guideLst>
        <p:guide orient="horz" pos="3127"/>
        <p:guide pos="214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gs" Target="tags/tag1.xml"/><Relationship Id="rId27" Type="http://schemas.microsoft.com/office/2015/10/relationships/revisionInfo" Target="revisionInfo.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50443" y="0"/>
            <a:ext cx="2945659" cy="496411"/>
          </a:xfrm>
          <a:prstGeom prst="rect">
            <a:avLst/>
          </a:prstGeom>
        </p:spPr>
        <p:txBody>
          <a:bodyPr vert="horz" lIns="91440" tIns="45720" rIns="91440" bIns="45720" rtlCol="0"/>
          <a:lstStyle>
            <a:lvl1pPr algn="r">
              <a:defRPr sz="1200"/>
            </a:lvl1pPr>
          </a:lstStyle>
          <a:p>
            <a:fld id="{5324B623-D5B1-4C15-839B-4C9DC49C1FCE}" type="datetimeFigureOut">
              <a:rPr lang="en-US" smtClean="0"/>
              <a:pPr/>
              <a:t>10/16/2019</a:t>
            </a:fld>
            <a:endParaRPr lang="en-US"/>
          </a:p>
        </p:txBody>
      </p:sp>
      <p:sp>
        <p:nvSpPr>
          <p:cNvPr id="4" name="Footer Placeholder 3"/>
          <p:cNvSpPr>
            <a:spLocks noGrp="1"/>
          </p:cNvSpPr>
          <p:nvPr>
            <p:ph type="ftr" sz="quarter" idx="2"/>
          </p:nvPr>
        </p:nvSpPr>
        <p:spPr>
          <a:xfrm>
            <a:off x="0" y="9430091"/>
            <a:ext cx="2945659" cy="496411"/>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50443" y="9430091"/>
            <a:ext cx="2945659" cy="496411"/>
          </a:xfrm>
          <a:prstGeom prst="rect">
            <a:avLst/>
          </a:prstGeom>
        </p:spPr>
        <p:txBody>
          <a:bodyPr vert="horz" lIns="91440" tIns="45720" rIns="91440" bIns="45720" rtlCol="0" anchor="b"/>
          <a:lstStyle>
            <a:lvl1pPr algn="r">
              <a:defRPr sz="1200"/>
            </a:lvl1pPr>
          </a:lstStyle>
          <a:p>
            <a:fld id="{5AD7A600-0476-4F90-B467-B0C0B06FC3AC}" type="slidenum">
              <a:rPr lang="en-US" smtClean="0"/>
              <a:pPr/>
              <a:t>‹#›</a:t>
            </a:fld>
            <a:endParaRPr lang="en-US"/>
          </a:p>
        </p:txBody>
      </p:sp>
    </p:spTree>
    <p:extLst>
      <p:ext uri="{BB962C8B-B14F-4D97-AF65-F5344CB8AC3E}">
        <p14:creationId xmlns:p14="http://schemas.microsoft.com/office/powerpoint/2010/main" val="1868448477"/>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wmf>
</file>

<file path=ppt/media/image5.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6411"/>
          </a:xfrm>
          <a:prstGeom prst="rect">
            <a:avLst/>
          </a:prstGeom>
        </p:spPr>
        <p:txBody>
          <a:bodyPr vert="horz" lIns="91440" tIns="45720" rIns="91440" bIns="45720" rtlCol="0"/>
          <a:lstStyle>
            <a:lvl1pPr algn="r">
              <a:defRPr sz="1200"/>
            </a:lvl1pPr>
          </a:lstStyle>
          <a:p>
            <a:fld id="{7EBB82BF-AFFF-4DE8-8536-BF5960A967C5}" type="datetimeFigureOut">
              <a:rPr lang="en-US" smtClean="0"/>
              <a:pPr/>
              <a:t>10/16/2019</a:t>
            </a:fld>
            <a:endParaRPr lang="en-US"/>
          </a:p>
        </p:txBody>
      </p:sp>
      <p:sp>
        <p:nvSpPr>
          <p:cNvPr id="4" name="Slide Image Placeholder 3"/>
          <p:cNvSpPr>
            <a:spLocks noGrp="1" noRot="1" noChangeAspect="1"/>
          </p:cNvSpPr>
          <p:nvPr>
            <p:ph type="sldImg" idx="2"/>
          </p:nvPr>
        </p:nvSpPr>
        <p:spPr>
          <a:xfrm>
            <a:off x="793750" y="744538"/>
            <a:ext cx="5210175"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30091"/>
            <a:ext cx="2945659" cy="49641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3" y="9430091"/>
            <a:ext cx="2945659" cy="496411"/>
          </a:xfrm>
          <a:prstGeom prst="rect">
            <a:avLst/>
          </a:prstGeom>
        </p:spPr>
        <p:txBody>
          <a:bodyPr vert="horz" lIns="91440" tIns="45720" rIns="91440" bIns="45720" rtlCol="0" anchor="b"/>
          <a:lstStyle>
            <a:lvl1pPr algn="r">
              <a:defRPr sz="1200"/>
            </a:lvl1pPr>
          </a:lstStyle>
          <a:p>
            <a:fld id="{6F882E14-7B1B-4F59-9598-260F91090861}" type="slidenum">
              <a:rPr lang="en-US" smtClean="0"/>
              <a:pPr/>
              <a:t>‹#›</a:t>
            </a:fld>
            <a:endParaRPr lang="en-US"/>
          </a:p>
        </p:txBody>
      </p:sp>
    </p:spTree>
    <p:extLst>
      <p:ext uri="{BB962C8B-B14F-4D97-AF65-F5344CB8AC3E}">
        <p14:creationId xmlns:p14="http://schemas.microsoft.com/office/powerpoint/2010/main" val="1948123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Inventory </a:t>
            </a:r>
            <a:r>
              <a:rPr lang="en-US" dirty="0" err="1" smtClean="0"/>
              <a:t>Mgmt</a:t>
            </a:r>
            <a:r>
              <a:rPr lang="en-US" dirty="0" smtClean="0"/>
              <a:t>:</a:t>
            </a:r>
          </a:p>
          <a:p>
            <a:pPr marL="628650" lvl="1" indent="-171450">
              <a:buFont typeface="Arial" panose="020B0604020202020204" pitchFamily="34" charset="0"/>
              <a:buChar char="•"/>
            </a:pPr>
            <a:r>
              <a:rPr lang="en-US" dirty="0" smtClean="0"/>
              <a:t>Better UI (SAP</a:t>
            </a:r>
            <a:r>
              <a:rPr lang="en-US" baseline="0" dirty="0" smtClean="0"/>
              <a:t> UI)</a:t>
            </a:r>
            <a:r>
              <a:rPr lang="en-US" dirty="0" smtClean="0"/>
              <a:t> for Inventory System (?)</a:t>
            </a:r>
          </a:p>
          <a:p>
            <a:pPr marL="628650" lvl="1" indent="-171450">
              <a:buFont typeface="Arial" panose="020B0604020202020204" pitchFamily="34" charset="0"/>
              <a:buChar char="•"/>
            </a:pPr>
            <a:r>
              <a:rPr lang="en-US" dirty="0" smtClean="0"/>
              <a:t>Linking</a:t>
            </a:r>
            <a:r>
              <a:rPr lang="en-US" baseline="0" dirty="0" smtClean="0"/>
              <a:t> Inventory to Active Coding (no spoilage) (X)</a:t>
            </a:r>
          </a:p>
          <a:p>
            <a:pPr marL="628650" lvl="1" indent="-171450">
              <a:buFont typeface="Arial" panose="020B0604020202020204" pitchFamily="34" charset="0"/>
              <a:buChar char="•"/>
            </a:pPr>
            <a:r>
              <a:rPr lang="en-US" baseline="0" dirty="0" smtClean="0"/>
              <a:t>Prod Planning (X)</a:t>
            </a:r>
          </a:p>
          <a:p>
            <a:pPr marL="628650" lvl="1" indent="-171450">
              <a:buFont typeface="Arial" panose="020B0604020202020204" pitchFamily="34" charset="0"/>
              <a:buChar char="•"/>
            </a:pPr>
            <a:r>
              <a:rPr lang="en-US" dirty="0" smtClean="0"/>
              <a:t>Merchandising</a:t>
            </a:r>
            <a:r>
              <a:rPr lang="en-US" baseline="0" dirty="0" smtClean="0"/>
              <a:t> Planning</a:t>
            </a:r>
          </a:p>
          <a:p>
            <a:pPr marL="628650" lvl="1" indent="-171450">
              <a:buFont typeface="Arial" panose="020B0604020202020204" pitchFamily="34" charset="0"/>
              <a:buChar char="•"/>
            </a:pPr>
            <a:r>
              <a:rPr lang="en-US" baseline="0" dirty="0" smtClean="0"/>
              <a:t>How to receive order (effective organization)</a:t>
            </a:r>
          </a:p>
          <a:p>
            <a:pPr marL="628650" lvl="1" indent="-171450">
              <a:buFont typeface="Arial" panose="020B0604020202020204" pitchFamily="34" charset="0"/>
              <a:buChar char="•"/>
            </a:pPr>
            <a:r>
              <a:rPr lang="en-US" baseline="0" dirty="0" smtClean="0"/>
              <a:t>DSD optimization (w/ focused on Cold Box)</a:t>
            </a:r>
            <a:endParaRPr lang="en-US" dirty="0"/>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Define UI</a:t>
            </a:r>
            <a:r>
              <a:rPr lang="en-US" baseline="0" dirty="0" smtClean="0"/>
              <a:t> components</a:t>
            </a: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F882E14-7B1B-4F59-9598-260F91090861}" type="slidenum">
              <a:rPr lang="en-US" smtClean="0"/>
              <a:pPr/>
              <a:t>2</a:t>
            </a:fld>
            <a:endParaRPr lang="en-US"/>
          </a:p>
        </p:txBody>
      </p:sp>
    </p:spTree>
    <p:extLst>
      <p:ext uri="{BB962C8B-B14F-4D97-AF65-F5344CB8AC3E}">
        <p14:creationId xmlns:p14="http://schemas.microsoft.com/office/powerpoint/2010/main" val="91772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82E14-7B1B-4F59-9598-260F91090861}" type="slidenum">
              <a:rPr lang="en-US" smtClean="0"/>
              <a:pPr/>
              <a:t>14</a:t>
            </a:fld>
            <a:endParaRPr lang="en-US"/>
          </a:p>
        </p:txBody>
      </p:sp>
    </p:spTree>
    <p:extLst>
      <p:ext uri="{BB962C8B-B14F-4D97-AF65-F5344CB8AC3E}">
        <p14:creationId xmlns:p14="http://schemas.microsoft.com/office/powerpoint/2010/main" val="8042865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2" descr="WAWA_Logo 2005 Red485 WawaYellow.png"/>
          <p:cNvPicPr>
            <a:picLocks noChangeAspect="1"/>
          </p:cNvPicPr>
          <p:nvPr userDrawn="1"/>
        </p:nvPicPr>
        <p:blipFill>
          <a:blip r:embed="rId2" cstate="print"/>
          <a:srcRect/>
          <a:stretch>
            <a:fillRect/>
          </a:stretch>
        </p:blipFill>
        <p:spPr bwMode="auto">
          <a:xfrm>
            <a:off x="609600" y="1828800"/>
            <a:ext cx="3079280" cy="1335314"/>
          </a:xfrm>
          <a:prstGeom prst="rect">
            <a:avLst/>
          </a:prstGeom>
          <a:noFill/>
          <a:ln w="9525">
            <a:noFill/>
            <a:miter lim="800000"/>
            <a:headEnd/>
            <a:tailEnd/>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453513" y="324415"/>
            <a:ext cx="7490814" cy="649568"/>
          </a:xfrm>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453513" y="1508760"/>
            <a:ext cx="8686800" cy="461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with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453513" y="1508760"/>
            <a:ext cx="8686800" cy="4615200"/>
          </a:xfrm>
        </p:spPr>
        <p:txBody>
          <a:bodyPr lIns="0" tIns="0" rIns="0" bIns="0"/>
          <a:lstStyle>
            <a:lvl1pPr marL="0" indent="-173736">
              <a:spcBef>
                <a:spcPts val="384"/>
              </a:spcBef>
              <a:buClr>
                <a:schemeClr val="tx2"/>
              </a:buClr>
              <a:buFont typeface="Arial" pitchFamily="34" charset="0"/>
              <a:buChar char="•"/>
              <a:defRPr b="0"/>
            </a:lvl1pPr>
            <a:lvl2pPr marL="623888" indent="-217488">
              <a:buFont typeface="Arial" pitchFamily="34" charset="0"/>
              <a:buChar char="–"/>
              <a:defRPr/>
            </a:lvl2pPr>
            <a:lvl3pPr marL="1081088" indent="-228600">
              <a:defRPr/>
            </a:lvl3pPr>
            <a:lvl4pPr marL="1545336" indent="-228600">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vmlDrawing" Target="../drawings/vmlDrawing1.v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3" name="Object 12" hidden="1"/>
          <p:cNvGraphicFramePr>
            <a:graphicFrameLocks noChangeAspect="1"/>
          </p:cNvGraphicFramePr>
          <p:nvPr>
            <p:custDataLst>
              <p:tags r:id="rId8"/>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spid="_x0000_s1444" name="think-cell Slide" r:id="rId10" imgW="360" imgH="360" progId="TCLayout.ActiveDocument.1">
                  <p:embed/>
                </p:oleObj>
              </mc:Choice>
              <mc:Fallback>
                <p:oleObj name="think-cell Slide" r:id="rId10" imgW="360" imgH="360" progId="TCLayout.ActiveDocument.1">
                  <p:embed/>
                  <p:pic>
                    <p:nvPicPr>
                      <p:cNvPr id="0" name="Picture 2" hidden="1"/>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nvPr>
        </p:nvSpPr>
        <p:spPr>
          <a:xfrm>
            <a:off x="457201" y="324415"/>
            <a:ext cx="7490814" cy="649568"/>
          </a:xfrm>
          <a:prstGeom prst="rect">
            <a:avLst/>
          </a:prstGeom>
        </p:spPr>
        <p:txBody>
          <a:bodyPr vert="horz" lIns="0" tIns="45720" rIns="0" bIns="45720" rtlCol="0" anchor="b"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460800" y="1508400"/>
            <a:ext cx="8690400" cy="46152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Box 9"/>
          <p:cNvSpPr txBox="1"/>
          <p:nvPr/>
        </p:nvSpPr>
        <p:spPr>
          <a:xfrm>
            <a:off x="8941594" y="6675838"/>
            <a:ext cx="209606" cy="127000"/>
          </a:xfrm>
          <a:prstGeom prst="rect">
            <a:avLst/>
          </a:prstGeom>
          <a:noFill/>
          <a:ln/>
          <a:effectLst/>
        </p:spPr>
        <p:txBody>
          <a:bodyPr wrap="none" lIns="0" tIns="0" rIns="0" bIns="0" rtlCol="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FDC6993-5875-43F1-AB5B-56FAFD3221C9}" type="slidenum">
              <a:rPr kumimoji="0" lang="en-US" sz="900" b="0" i="0" u="none" strike="noStrike" kern="1200" cap="none" spc="0" normalizeH="0" baseline="0" noProof="0" smtClean="0">
                <a:ln>
                  <a:noFill/>
                </a:ln>
                <a:solidFill>
                  <a:srgbClr val="000000"/>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mn-lt"/>
              <a:ea typeface="+mn-ea"/>
              <a:cs typeface="+mn-cs"/>
            </a:endParaRPr>
          </a:p>
          <a:p>
            <a:endParaRPr lang="en-US" sz="900" dirty="0">
              <a:latin typeface="Arial"/>
            </a:endParaRPr>
          </a:p>
        </p:txBody>
      </p:sp>
      <p:sp>
        <p:nvSpPr>
          <p:cNvPr id="11" name="Rectangle 2"/>
          <p:cNvSpPr>
            <a:spLocks noChangeArrowheads="1"/>
          </p:cNvSpPr>
          <p:nvPr>
            <p:custDataLst>
              <p:tags r:id="rId9"/>
            </p:custDataLst>
          </p:nvPr>
        </p:nvSpPr>
        <p:spPr bwMode="gray">
          <a:xfrm>
            <a:off x="6562716" y="6631200"/>
            <a:ext cx="1652568" cy="184666"/>
          </a:xfrm>
          <a:prstGeom prst="rect">
            <a:avLst/>
          </a:prstGeom>
          <a:noFill/>
          <a:ln w="12700" algn="ctr">
            <a:noFill/>
            <a:miter lim="800000"/>
            <a:headEnd/>
            <a:tailEnd/>
          </a:ln>
        </p:spPr>
        <p:txBody>
          <a:bodyPr wrap="none" lIns="0" tIns="0" rIns="0" bIns="0">
            <a:spAutoFit/>
          </a:bodyPr>
          <a:lstStyle/>
          <a:p>
            <a:pPr algn="ctr" eaLnBrk="0" fontAlgn="base" hangingPunct="0">
              <a:spcBef>
                <a:spcPct val="0"/>
              </a:spcBef>
              <a:spcAft>
                <a:spcPct val="0"/>
              </a:spcAft>
            </a:pPr>
            <a:r>
              <a:rPr lang="en-US" sz="1200" b="1" kern="1200" noProof="0" dirty="0">
                <a:solidFill>
                  <a:srgbClr val="C00000"/>
                </a:solidFill>
                <a:latin typeface="+mn-lt"/>
                <a:ea typeface="+mn-ea"/>
                <a:cs typeface="Arial" pitchFamily="34" charset="0"/>
              </a:rPr>
              <a:t>Draft—for discussion only</a:t>
            </a:r>
            <a:endParaRPr lang="en-US" sz="1200" b="1" noProof="0" dirty="0">
              <a:solidFill>
                <a:srgbClr val="C00000"/>
              </a:solidFill>
              <a:latin typeface="+mn-lt"/>
              <a:cs typeface="Arial" pitchFamily="34" charset="0"/>
            </a:endParaRPr>
          </a:p>
        </p:txBody>
      </p:sp>
      <p:pic>
        <p:nvPicPr>
          <p:cNvPr id="8" name="Picture 2" descr="WAWA_Logo 2005 Red485 WawaYellow.png"/>
          <p:cNvPicPr>
            <a:picLocks noChangeAspect="1"/>
          </p:cNvPicPr>
          <p:nvPr/>
        </p:nvPicPr>
        <p:blipFill>
          <a:blip r:embed="rId12" cstate="print"/>
          <a:srcRect/>
          <a:stretch>
            <a:fillRect/>
          </a:stretch>
        </p:blipFill>
        <p:spPr bwMode="auto">
          <a:xfrm>
            <a:off x="8181795" y="440141"/>
            <a:ext cx="964194" cy="418117"/>
          </a:xfrm>
          <a:prstGeom prst="rect">
            <a:avLst/>
          </a:prstGeom>
          <a:noFill/>
          <a:ln w="9525">
            <a:noFill/>
            <a:miter lim="800000"/>
            <a:headEnd/>
            <a:tailEnd/>
          </a:ln>
        </p:spPr>
      </p:pic>
      <p:sp>
        <p:nvSpPr>
          <p:cNvPr id="12" name="Line 7"/>
          <p:cNvSpPr>
            <a:spLocks noChangeShapeType="1"/>
          </p:cNvSpPr>
          <p:nvPr/>
        </p:nvSpPr>
        <p:spPr bwMode="auto">
          <a:xfrm>
            <a:off x="456800" y="1034277"/>
            <a:ext cx="8689189" cy="0"/>
          </a:xfrm>
          <a:prstGeom prst="line">
            <a:avLst/>
          </a:prstGeom>
          <a:noFill/>
          <a:ln w="38100">
            <a:solidFill>
              <a:srgbClr val="CC0000"/>
            </a:solidFill>
            <a:round/>
            <a:headEnd/>
            <a:tailEnd/>
          </a:ln>
          <a:effectLst/>
        </p:spPr>
        <p:txBody>
          <a:bodyPr wrap="none" anchor="ctr"/>
          <a:lstStyle/>
          <a:p>
            <a:pPr>
              <a:defRPr/>
            </a:pPr>
            <a:endParaRPr lang="en-US"/>
          </a:p>
        </p:txBody>
      </p:sp>
    </p:spTree>
  </p:cSld>
  <p:clrMap bg1="lt1" tx1="dk1" bg2="lt2" tx2="dk2" accent1="accent1" accent2="accent2" accent3="accent3" accent4="accent4" accent5="accent5" accent6="accent6" hlink="hlink" folHlink="folHlink"/>
  <p:sldLayoutIdLst>
    <p:sldLayoutId id="2147483649" r:id="rId1"/>
    <p:sldLayoutId id="2147483656" r:id="rId2"/>
    <p:sldLayoutId id="2147483657" r:id="rId3"/>
    <p:sldLayoutId id="2147483654" r:id="rId4"/>
    <p:sldLayoutId id="2147483655" r:id="rId5"/>
  </p:sldLayoutIdLst>
  <p:hf hdr="0" ftr="0" dt="0"/>
  <p:txStyles>
    <p:titleStyle>
      <a:lvl1pPr algn="l" defTabSz="914400" rtl="0" eaLnBrk="1" latinLnBrk="0" hangingPunct="1">
        <a:spcBef>
          <a:spcPct val="0"/>
        </a:spcBef>
        <a:buNone/>
        <a:defRPr sz="2400" b="1" kern="1200">
          <a:solidFill>
            <a:schemeClr val="tx2"/>
          </a:solidFill>
          <a:latin typeface="+mj-lt"/>
          <a:ea typeface="+mj-ea"/>
          <a:cs typeface="+mj-cs"/>
        </a:defRPr>
      </a:lvl1pPr>
    </p:titleStyle>
    <p:bodyStyle>
      <a:lvl1pPr marL="0" indent="0" algn="l" defTabSz="914400" rtl="0" eaLnBrk="1" latinLnBrk="0" hangingPunct="1">
        <a:spcBef>
          <a:spcPct val="20000"/>
        </a:spcBef>
        <a:buFontTx/>
        <a:buNone/>
        <a:defRPr sz="1600" b="1" i="0" kern="1200">
          <a:solidFill>
            <a:schemeClr val="tx1"/>
          </a:solidFill>
          <a:latin typeface="+mn-lt"/>
          <a:ea typeface="+mn-ea"/>
          <a:cs typeface="+mn-cs"/>
        </a:defRPr>
      </a:lvl1pPr>
      <a:lvl2pPr marL="457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2pPr>
      <a:lvl3pPr marL="9144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3pPr>
      <a:lvl4pPr marL="1376363" indent="-233362"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4pPr>
      <a:lvl5pPr marL="2058988" indent="-230188"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4.wm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5.wmf"/><Relationship Id="rId4" Type="http://schemas.openxmlformats.org/officeDocument/2006/relationships/package" Target="../embeddings/Microsoft_PowerPoint_Presentation2.pptx"/></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 Today</a:t>
            </a:r>
            <a:endParaRPr lang="en-US" dirty="0"/>
          </a:p>
        </p:txBody>
      </p:sp>
      <p:sp>
        <p:nvSpPr>
          <p:cNvPr id="3" name="Text Placeholder 2"/>
          <p:cNvSpPr>
            <a:spLocks noGrp="1"/>
          </p:cNvSpPr>
          <p:nvPr>
            <p:ph type="body" sz="quarter" idx="10"/>
          </p:nvPr>
        </p:nvSpPr>
        <p:spPr/>
        <p:txBody>
          <a:bodyPr/>
          <a:lstStyle/>
          <a:p>
            <a:pPr marL="285750" indent="-285750">
              <a:buFont typeface="Wingdings" panose="05000000000000000000" pitchFamily="2" charset="2"/>
              <a:buChar char="§"/>
            </a:pPr>
            <a:r>
              <a:rPr lang="en-US" sz="1800" dirty="0" smtClean="0"/>
              <a:t>What is OMS and what can it do?</a:t>
            </a:r>
          </a:p>
          <a:p>
            <a:pPr marL="285750" indent="-285750">
              <a:buFont typeface="Wingdings" panose="05000000000000000000" pitchFamily="2" charset="2"/>
              <a:buChar char="§"/>
            </a:pPr>
            <a:endParaRPr lang="en-US" sz="1800" dirty="0"/>
          </a:p>
          <a:p>
            <a:pPr marL="285750" indent="-285750">
              <a:buFont typeface="Wingdings" panose="05000000000000000000" pitchFamily="2" charset="2"/>
              <a:buChar char="§"/>
            </a:pPr>
            <a:r>
              <a:rPr lang="en-US" sz="1800" dirty="0" err="1" smtClean="0"/>
              <a:t>Workcell</a:t>
            </a:r>
            <a:r>
              <a:rPr lang="en-US" sz="1800" dirty="0" smtClean="0"/>
              <a:t> – confirm rules</a:t>
            </a:r>
          </a:p>
          <a:p>
            <a:pPr marL="742950" lvl="1" indent="-285750">
              <a:buFont typeface="Wingdings" panose="05000000000000000000" pitchFamily="2" charset="2"/>
              <a:buChar char="§"/>
            </a:pPr>
            <a:r>
              <a:rPr lang="en-US" sz="1800" dirty="0" smtClean="0"/>
              <a:t>Rules Today</a:t>
            </a:r>
          </a:p>
          <a:p>
            <a:pPr marL="742950" lvl="1" indent="-285750">
              <a:buFont typeface="Wingdings" panose="05000000000000000000" pitchFamily="2" charset="2"/>
              <a:buChar char="§"/>
            </a:pPr>
            <a:r>
              <a:rPr lang="en-US" sz="1800" dirty="0" smtClean="0"/>
              <a:t>Associate UX today </a:t>
            </a:r>
            <a:endParaRPr lang="en-US" sz="1800" dirty="0"/>
          </a:p>
          <a:p>
            <a:pPr marL="285750" indent="-285750">
              <a:buFont typeface="Wingdings" panose="05000000000000000000" pitchFamily="2" charset="2"/>
              <a:buChar char="§"/>
            </a:pPr>
            <a:endParaRPr lang="en-US" sz="1800" dirty="0" smtClean="0"/>
          </a:p>
          <a:p>
            <a:pPr marL="285750" indent="-285750">
              <a:buFont typeface="Wingdings" panose="05000000000000000000" pitchFamily="2" charset="2"/>
              <a:buChar char="§"/>
            </a:pPr>
            <a:r>
              <a:rPr lang="en-US" sz="1800" dirty="0" err="1" smtClean="0"/>
              <a:t>Workcell</a:t>
            </a:r>
            <a:r>
              <a:rPr lang="en-US" sz="1800" dirty="0" smtClean="0"/>
              <a:t> Routing – What We Want?</a:t>
            </a:r>
          </a:p>
          <a:p>
            <a:pPr marL="285750" indent="-285750">
              <a:buFont typeface="Wingdings" panose="05000000000000000000" pitchFamily="2" charset="2"/>
              <a:buChar char="§"/>
            </a:pPr>
            <a:endParaRPr lang="en-US" sz="1800" dirty="0"/>
          </a:p>
          <a:p>
            <a:pPr marL="285750" indent="-285750">
              <a:buFont typeface="Wingdings" panose="05000000000000000000" pitchFamily="2" charset="2"/>
              <a:buChar char="§"/>
            </a:pPr>
            <a:r>
              <a:rPr lang="en-US" sz="1800" dirty="0" smtClean="0"/>
              <a:t>Next Steps</a:t>
            </a:r>
          </a:p>
          <a:p>
            <a:pPr marL="285750" indent="-285750">
              <a:buFont typeface="Wingdings" panose="05000000000000000000" pitchFamily="2" charset="2"/>
              <a:buChar char="§"/>
            </a:pPr>
            <a:endParaRPr lang="en-US" dirty="0" smtClean="0"/>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endParaRPr lang="en-US" dirty="0"/>
          </a:p>
        </p:txBody>
      </p:sp>
    </p:spTree>
    <p:extLst>
      <p:ext uri="{BB962C8B-B14F-4D97-AF65-F5344CB8AC3E}">
        <p14:creationId xmlns:p14="http://schemas.microsoft.com/office/powerpoint/2010/main" val="33106782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 we want:  Initial List (1/2)</a:t>
            </a:r>
            <a:endParaRPr lang="en-US" dirty="0"/>
          </a:p>
        </p:txBody>
      </p:sp>
      <p:sp>
        <p:nvSpPr>
          <p:cNvPr id="3" name="Text Placeholder 2"/>
          <p:cNvSpPr>
            <a:spLocks noGrp="1"/>
          </p:cNvSpPr>
          <p:nvPr>
            <p:ph type="body" sz="quarter" idx="10"/>
          </p:nvPr>
        </p:nvSpPr>
        <p:spPr>
          <a:xfrm>
            <a:off x="453513" y="1099800"/>
            <a:ext cx="8686800" cy="4615200"/>
          </a:xfrm>
        </p:spPr>
        <p:txBody>
          <a:bodyPr/>
          <a:lstStyle/>
          <a:p>
            <a:pPr marL="342900" indent="-342900">
              <a:buFont typeface="+mj-lt"/>
              <a:buAutoNum type="arabicPeriod"/>
            </a:pPr>
            <a:r>
              <a:rPr lang="en-US" sz="1200" dirty="0" smtClean="0">
                <a:solidFill>
                  <a:srgbClr val="FF0000"/>
                </a:solidFill>
              </a:rPr>
              <a:t>Load Balancing:  Rather than basic round robin, </a:t>
            </a:r>
            <a:r>
              <a:rPr lang="en-US" sz="1200" dirty="0" err="1" smtClean="0">
                <a:solidFill>
                  <a:srgbClr val="FF0000"/>
                </a:solidFill>
              </a:rPr>
              <a:t>workcells</a:t>
            </a:r>
            <a:r>
              <a:rPr lang="en-US" sz="1200" dirty="0">
                <a:solidFill>
                  <a:srgbClr val="FF0000"/>
                </a:solidFill>
              </a:rPr>
              <a:t> </a:t>
            </a:r>
            <a:r>
              <a:rPr lang="en-US" sz="1200" dirty="0" smtClean="0">
                <a:solidFill>
                  <a:srgbClr val="FF0000"/>
                </a:solidFill>
              </a:rPr>
              <a:t>should understand work order and its time to make/assemble the work order items and route respectively</a:t>
            </a:r>
          </a:p>
          <a:p>
            <a:pPr marL="800100" lvl="1" indent="-342900">
              <a:buFont typeface="+mj-lt"/>
              <a:buAutoNum type="arabicPeriod"/>
            </a:pPr>
            <a:r>
              <a:rPr lang="en-US" sz="1200" dirty="0" smtClean="0">
                <a:solidFill>
                  <a:srgbClr val="FF0000"/>
                </a:solidFill>
              </a:rPr>
              <a:t>Opportunity:  Look at the number of items in a work-order (need to understand if we want </a:t>
            </a:r>
            <a:r>
              <a:rPr lang="en-US" sz="1200" dirty="0" smtClean="0">
                <a:solidFill>
                  <a:srgbClr val="FF0000"/>
                </a:solidFill>
              </a:rPr>
              <a:t>) or 1 pool then allocate to the next available (establish the station when it’s a station is available)</a:t>
            </a:r>
            <a:endParaRPr lang="en-US" sz="1200" dirty="0" smtClean="0">
              <a:solidFill>
                <a:srgbClr val="FF0000"/>
              </a:solidFill>
            </a:endParaRPr>
          </a:p>
          <a:p>
            <a:pPr marL="800100" lvl="1" indent="-342900">
              <a:buFont typeface="+mj-lt"/>
              <a:buAutoNum type="arabicPeriod"/>
            </a:pPr>
            <a:r>
              <a:rPr lang="en-US" sz="1200" dirty="0" smtClean="0">
                <a:solidFill>
                  <a:srgbClr val="FF0000"/>
                </a:solidFill>
              </a:rPr>
              <a:t>Opportunity:  RSS 1 and RSS 2 are Hoagie Stations.  Both have 1 Hoagie in their queue.  RSS 1 received their order first ~10 seconds before but its a toasted hoagie.  RSS 2 has a non-toasted hoagie.  An order comes in and will route to RSS 2.</a:t>
            </a:r>
          </a:p>
          <a:p>
            <a:pPr marL="800100" lvl="1" indent="-342900">
              <a:buFont typeface="+mj-lt"/>
              <a:buAutoNum type="arabicPeriod"/>
            </a:pPr>
            <a:r>
              <a:rPr lang="en-US" sz="1200" dirty="0" smtClean="0">
                <a:solidFill>
                  <a:srgbClr val="FF0000"/>
                </a:solidFill>
              </a:rPr>
              <a:t>Opportunity:    load balancing – reshuffle the work (when a new RSS is available) or give the power to send orders to </a:t>
            </a:r>
            <a:r>
              <a:rPr lang="en-US" sz="1200" dirty="0" smtClean="0">
                <a:solidFill>
                  <a:srgbClr val="FF0000"/>
                </a:solidFill>
              </a:rPr>
              <a:t>RSS (ability to prioritize orders based on fulfillment time (mobile order?), ability to route based on efficiency?)</a:t>
            </a:r>
            <a:r>
              <a:rPr lang="en-US" sz="1200" dirty="0" smtClean="0">
                <a:solidFill>
                  <a:srgbClr val="FF0000"/>
                </a:solidFill>
              </a:rPr>
              <a:t>)</a:t>
            </a:r>
          </a:p>
          <a:p>
            <a:pPr marL="800100" lvl="1" indent="-342900">
              <a:buFont typeface="+mj-lt"/>
              <a:buAutoNum type="arabicPeriod"/>
            </a:pPr>
            <a:r>
              <a:rPr lang="en-US" sz="1200" dirty="0" smtClean="0">
                <a:solidFill>
                  <a:srgbClr val="FF0000"/>
                </a:solidFill>
              </a:rPr>
              <a:t>Opportunity:  Need single list of what’s in the queue (and need to fire to RSS)?</a:t>
            </a:r>
            <a:endParaRPr lang="en-US" sz="1200" dirty="0" smtClean="0">
              <a:solidFill>
                <a:srgbClr val="FF0000"/>
              </a:solidFill>
            </a:endParaRPr>
          </a:p>
          <a:p>
            <a:pPr marL="800100" lvl="1" indent="-342900">
              <a:buFont typeface="+mj-lt"/>
              <a:buAutoNum type="arabicPeriod"/>
            </a:pPr>
            <a:r>
              <a:rPr lang="en-US" sz="1200" dirty="0" smtClean="0">
                <a:solidFill>
                  <a:srgbClr val="FF0000"/>
                </a:solidFill>
              </a:rPr>
              <a:t>Need prep time per item (doesn’t exist today</a:t>
            </a:r>
            <a:r>
              <a:rPr lang="en-US" sz="1200" dirty="0" smtClean="0">
                <a:solidFill>
                  <a:srgbClr val="FF0000"/>
                </a:solidFill>
              </a:rPr>
              <a:t>) or single queue</a:t>
            </a:r>
          </a:p>
          <a:p>
            <a:pPr marL="800100" lvl="1" indent="-342900">
              <a:buFont typeface="+mj-lt"/>
              <a:buAutoNum type="arabicPeriod"/>
            </a:pPr>
            <a:r>
              <a:rPr lang="en-US" sz="1200" dirty="0" smtClean="0">
                <a:solidFill>
                  <a:srgbClr val="FF0000"/>
                </a:solidFill>
              </a:rPr>
              <a:t>Opportunity:  Ability to work on orders (or provide visibility to the orders)</a:t>
            </a:r>
            <a:endParaRPr lang="en-US" sz="1200" dirty="0" smtClean="0">
              <a:solidFill>
                <a:srgbClr val="FF0000"/>
              </a:solidFill>
            </a:endParaRPr>
          </a:p>
          <a:p>
            <a:pPr marL="342900" indent="-342900">
              <a:buFont typeface="+mj-lt"/>
              <a:buAutoNum type="arabicPeriod"/>
            </a:pPr>
            <a:r>
              <a:rPr lang="en-US" sz="1200" dirty="0" smtClean="0"/>
              <a:t>Smart Time with </a:t>
            </a:r>
            <a:r>
              <a:rPr lang="en-US" sz="1200" dirty="0" smtClean="0"/>
              <a:t>Colorings (</a:t>
            </a:r>
            <a:r>
              <a:rPr lang="en-US" sz="1200" dirty="0" smtClean="0">
                <a:solidFill>
                  <a:srgbClr val="FF0000"/>
                </a:solidFill>
              </a:rPr>
              <a:t>Align with a Promise Time</a:t>
            </a:r>
            <a:r>
              <a:rPr lang="en-US" sz="1200" dirty="0" smtClean="0"/>
              <a:t>)</a:t>
            </a:r>
            <a:endParaRPr lang="en-US" sz="1200" dirty="0" smtClean="0"/>
          </a:p>
          <a:p>
            <a:pPr marL="800100" lvl="1" indent="-342900">
              <a:buFont typeface="+mj-lt"/>
              <a:buAutoNum type="arabicPeriod"/>
            </a:pPr>
            <a:r>
              <a:rPr lang="en-US" sz="1200" dirty="0" smtClean="0"/>
              <a:t>Example:  RSS 1 receives an order for 4 hoagies.  Dynamically allocate colors based on the work depth of the </a:t>
            </a:r>
            <a:r>
              <a:rPr lang="en-US" sz="1200" dirty="0" smtClean="0"/>
              <a:t>orders</a:t>
            </a:r>
            <a:r>
              <a:rPr lang="en-US" sz="1200" dirty="0" smtClean="0">
                <a:solidFill>
                  <a:srgbClr val="FF0000"/>
                </a:solidFill>
              </a:rPr>
              <a:t> (not an opportunity)</a:t>
            </a:r>
            <a:r>
              <a:rPr lang="en-US" sz="1200" dirty="0" smtClean="0"/>
              <a:t> </a:t>
            </a:r>
            <a:endParaRPr lang="en-US" sz="1200" dirty="0"/>
          </a:p>
          <a:p>
            <a:pPr marL="800100" lvl="1" indent="-342900">
              <a:buFont typeface="+mj-lt"/>
              <a:buAutoNum type="arabicPeriod"/>
            </a:pPr>
            <a:r>
              <a:rPr lang="en-US" sz="1200" dirty="0" smtClean="0">
                <a:solidFill>
                  <a:srgbClr val="FF0000"/>
                </a:solidFill>
              </a:rPr>
              <a:t>Opportunity:  want Associates to know abou</a:t>
            </a:r>
            <a:r>
              <a:rPr lang="en-US" sz="1200" dirty="0" smtClean="0">
                <a:solidFill>
                  <a:srgbClr val="FF0000"/>
                </a:solidFill>
              </a:rPr>
              <a:t>t the promise time (10:02 vs 10:00 promise) – missing promise time </a:t>
            </a:r>
            <a:endParaRPr lang="en-US" sz="1200" dirty="0" smtClean="0">
              <a:solidFill>
                <a:srgbClr val="FF0000"/>
              </a:solidFill>
            </a:endParaRPr>
          </a:p>
          <a:p>
            <a:pPr marL="342900" indent="-342900">
              <a:buFont typeface="+mj-lt"/>
              <a:buAutoNum type="arabicPeriod"/>
            </a:pPr>
            <a:r>
              <a:rPr lang="en-US" sz="1200" dirty="0" smtClean="0"/>
              <a:t>Scheduled Fire</a:t>
            </a:r>
          </a:p>
          <a:p>
            <a:pPr marL="800100" lvl="1" indent="-342900">
              <a:buFont typeface="+mj-lt"/>
              <a:buAutoNum type="arabicPeriod"/>
            </a:pPr>
            <a:r>
              <a:rPr lang="en-US" sz="1200" dirty="0" smtClean="0"/>
              <a:t>Example:  For scheduled orders in advance, the system hold and inject orders in advance based on time to make</a:t>
            </a:r>
            <a:r>
              <a:rPr lang="en-US" sz="1200" dirty="0" smtClean="0"/>
              <a:t>.</a:t>
            </a:r>
          </a:p>
          <a:p>
            <a:pPr marL="800100" lvl="1" indent="-342900">
              <a:buFont typeface="+mj-lt"/>
              <a:buAutoNum type="arabicPeriod"/>
            </a:pPr>
            <a:r>
              <a:rPr lang="en-US" sz="1200" dirty="0" smtClean="0">
                <a:solidFill>
                  <a:srgbClr val="FF0000"/>
                </a:solidFill>
              </a:rPr>
              <a:t>Opportunity:  Fire based on work order and queue depth (fire order work order differently (bever</a:t>
            </a:r>
            <a:r>
              <a:rPr lang="en-US" sz="1200" dirty="0" smtClean="0">
                <a:solidFill>
                  <a:srgbClr val="FF0000"/>
                </a:solidFill>
              </a:rPr>
              <a:t>age – 5 minutes ahead and soup – 1 minute ahead) </a:t>
            </a:r>
            <a:endParaRPr lang="en-US" sz="1200" dirty="0" smtClean="0">
              <a:solidFill>
                <a:srgbClr val="FF0000"/>
              </a:solidFill>
            </a:endParaRPr>
          </a:p>
          <a:p>
            <a:pPr marL="342900" indent="-342900">
              <a:buFont typeface="+mj-lt"/>
              <a:buAutoNum type="arabicPeriod"/>
            </a:pPr>
            <a:r>
              <a:rPr lang="en-US" sz="1200" dirty="0" smtClean="0"/>
              <a:t>  Ability to route by offer (e.g. catering), finished product, fulfillment type, ingredient (e.g. bacon), product service (e.g.  </a:t>
            </a:r>
            <a:r>
              <a:rPr lang="en-US" sz="1200" dirty="0" smtClean="0"/>
              <a:t>toasting)</a:t>
            </a:r>
            <a:endParaRPr lang="en-US" sz="1200" dirty="0" smtClean="0"/>
          </a:p>
          <a:p>
            <a:pPr marL="800100" lvl="1" indent="-342900">
              <a:buFont typeface="+mj-lt"/>
              <a:buAutoNum type="arabicPeriod"/>
            </a:pPr>
            <a:r>
              <a:rPr lang="en-US" sz="1200" dirty="0" smtClean="0"/>
              <a:t>Examples:</a:t>
            </a:r>
          </a:p>
          <a:p>
            <a:pPr marL="1257300" lvl="2" indent="-342900">
              <a:buFont typeface="+mj-lt"/>
              <a:buAutoNum type="arabicPeriod"/>
            </a:pPr>
            <a:r>
              <a:rPr lang="en-US" sz="1200" dirty="0" smtClean="0"/>
              <a:t>Route all toasted items to RSS 1;</a:t>
            </a:r>
          </a:p>
          <a:p>
            <a:pPr marL="1257300" lvl="2" indent="-342900">
              <a:buFont typeface="+mj-lt"/>
              <a:buAutoNum type="arabicPeriod"/>
            </a:pPr>
            <a:r>
              <a:rPr lang="en-US" sz="1200" dirty="0" smtClean="0"/>
              <a:t>Route Bowls to Salads;</a:t>
            </a:r>
          </a:p>
          <a:p>
            <a:pPr marL="1257300" lvl="2" indent="-342900">
              <a:buFont typeface="+mj-lt"/>
              <a:buAutoNum type="arabicPeriod"/>
            </a:pPr>
            <a:r>
              <a:rPr lang="en-US" sz="1200" dirty="0" smtClean="0"/>
              <a:t>Route all “Roasted Turkeys” to RSS 2;</a:t>
            </a:r>
          </a:p>
          <a:p>
            <a:pPr marL="1257300" lvl="2" indent="-342900">
              <a:buFont typeface="+mj-lt"/>
              <a:buAutoNum type="arabicPeriod"/>
            </a:pPr>
            <a:r>
              <a:rPr lang="en-US" sz="1200" dirty="0" smtClean="0"/>
              <a:t>Route all delivery orders to RSS 3</a:t>
            </a:r>
            <a:r>
              <a:rPr lang="en-US" sz="1200" dirty="0" smtClean="0"/>
              <a:t>;</a:t>
            </a:r>
          </a:p>
          <a:p>
            <a:pPr marL="1257300" lvl="2" indent="-342900">
              <a:buFont typeface="+mj-lt"/>
              <a:buAutoNum type="arabicPeriod"/>
            </a:pPr>
            <a:r>
              <a:rPr lang="en-US" sz="1200" dirty="0" smtClean="0">
                <a:solidFill>
                  <a:srgbClr val="FF0000"/>
                </a:solidFill>
              </a:rPr>
              <a:t>OPPORTUNITY:  Ability to change configurations on the fly (by station)</a:t>
            </a:r>
            <a:endParaRPr lang="en-US" sz="1200" dirty="0">
              <a:solidFill>
                <a:srgbClr val="FF0000"/>
              </a:solidFill>
            </a:endParaRPr>
          </a:p>
        </p:txBody>
      </p:sp>
      <p:sp>
        <p:nvSpPr>
          <p:cNvPr id="4" name="TextBox 3"/>
          <p:cNvSpPr txBox="1"/>
          <p:nvPr/>
        </p:nvSpPr>
        <p:spPr>
          <a:xfrm>
            <a:off x="-1142206" y="3048000"/>
            <a:ext cx="1828800" cy="1412864"/>
          </a:xfrm>
          <a:prstGeom prst="rect">
            <a:avLst/>
          </a:prstGeom>
          <a:solidFill>
            <a:srgbClr val="FFFF99"/>
          </a:solidFill>
        </p:spPr>
        <p:txBody>
          <a:bodyPr wrap="square" tIns="90000" bIns="90000" rtlCol="0">
            <a:spAutoFit/>
          </a:bodyPr>
          <a:lstStyle/>
          <a:p>
            <a:pPr algn="ctr"/>
            <a:r>
              <a:rPr lang="en-US" sz="1600" b="1" dirty="0" smtClean="0">
                <a:latin typeface="Arial" pitchFamily="34" charset="0"/>
                <a:cs typeface="Arial" pitchFamily="34" charset="0"/>
              </a:rPr>
              <a:t>Any other pain points we want to solve?  What else should we do?</a:t>
            </a:r>
          </a:p>
        </p:txBody>
      </p:sp>
    </p:spTree>
    <p:extLst>
      <p:ext uri="{BB962C8B-B14F-4D97-AF65-F5344CB8AC3E}">
        <p14:creationId xmlns:p14="http://schemas.microsoft.com/office/powerpoint/2010/main" val="11010645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 we want:  Initial List (2/2)</a:t>
            </a:r>
            <a:endParaRPr lang="en-US" dirty="0"/>
          </a:p>
        </p:txBody>
      </p:sp>
      <p:sp>
        <p:nvSpPr>
          <p:cNvPr id="3" name="Text Placeholder 2"/>
          <p:cNvSpPr>
            <a:spLocks noGrp="1"/>
          </p:cNvSpPr>
          <p:nvPr>
            <p:ph type="body" sz="quarter" idx="10"/>
          </p:nvPr>
        </p:nvSpPr>
        <p:spPr>
          <a:xfrm>
            <a:off x="453513" y="1099800"/>
            <a:ext cx="8686800" cy="4615200"/>
          </a:xfrm>
        </p:spPr>
        <p:txBody>
          <a:bodyPr/>
          <a:lstStyle/>
          <a:p>
            <a:pPr marL="342900" indent="-342900">
              <a:buFont typeface="+mj-lt"/>
              <a:buAutoNum type="arabicPeriod" startAt="5"/>
            </a:pPr>
            <a:r>
              <a:rPr lang="en-US" dirty="0" smtClean="0"/>
              <a:t>Manager’s </a:t>
            </a:r>
            <a:r>
              <a:rPr lang="en-US" dirty="0" smtClean="0"/>
              <a:t>Interface:  </a:t>
            </a:r>
            <a:r>
              <a:rPr lang="en-US" b="0" dirty="0" smtClean="0"/>
              <a:t>Ability for the GM to change stations and routing rules on the fly</a:t>
            </a:r>
            <a:r>
              <a:rPr lang="en-US" dirty="0" smtClean="0"/>
              <a:t>, </a:t>
            </a:r>
            <a:r>
              <a:rPr lang="en-US" b="0" dirty="0" smtClean="0"/>
              <a:t>check queue / orders </a:t>
            </a:r>
            <a:r>
              <a:rPr lang="en-US" b="0" dirty="0" smtClean="0"/>
              <a:t>depth</a:t>
            </a:r>
          </a:p>
          <a:p>
            <a:pPr marL="742950" lvl="1" indent="-285750">
              <a:buFont typeface="Wingdings" panose="05000000000000000000" pitchFamily="2" charset="2"/>
              <a:buChar char="§"/>
            </a:pPr>
            <a:r>
              <a:rPr lang="en-US" dirty="0" smtClean="0">
                <a:solidFill>
                  <a:srgbClr val="FF0000"/>
                </a:solidFill>
              </a:rPr>
              <a:t>Opportunity:  Denote special orders on the interface</a:t>
            </a:r>
          </a:p>
          <a:p>
            <a:pPr marL="742950" lvl="1" indent="-285750">
              <a:buFont typeface="Wingdings" panose="05000000000000000000" pitchFamily="2" charset="2"/>
              <a:buChar char="§"/>
            </a:pPr>
            <a:r>
              <a:rPr lang="en-US" b="0" dirty="0" smtClean="0">
                <a:solidFill>
                  <a:srgbClr val="FF0000"/>
                </a:solidFill>
              </a:rPr>
              <a:t>Opportunity:  Ability to link work orders from different stations</a:t>
            </a:r>
            <a:endParaRPr lang="en-US" b="0" dirty="0" smtClean="0">
              <a:solidFill>
                <a:srgbClr val="FF0000"/>
              </a:solidFill>
            </a:endParaRPr>
          </a:p>
          <a:p>
            <a:pPr marL="342900" indent="-342900">
              <a:buFont typeface="+mj-lt"/>
              <a:buAutoNum type="arabicPeriod" startAt="5"/>
            </a:pPr>
            <a:r>
              <a:rPr lang="en-US" dirty="0" smtClean="0"/>
              <a:t>Ability to Move Priority of Work Order in Queue:  </a:t>
            </a:r>
            <a:r>
              <a:rPr lang="en-US" b="0" dirty="0" smtClean="0"/>
              <a:t>Ability for </a:t>
            </a:r>
            <a:r>
              <a:rPr lang="en-US" b="0" dirty="0" smtClean="0"/>
              <a:t>GM/Associate </a:t>
            </a:r>
            <a:r>
              <a:rPr lang="en-US" b="0" dirty="0" smtClean="0"/>
              <a:t>to move order up the </a:t>
            </a:r>
            <a:r>
              <a:rPr lang="en-US" b="0" dirty="0" smtClean="0"/>
              <a:t>queue</a:t>
            </a:r>
          </a:p>
          <a:p>
            <a:pPr marL="800100" lvl="1" indent="-342900"/>
            <a:r>
              <a:rPr lang="en-US" dirty="0" smtClean="0">
                <a:solidFill>
                  <a:srgbClr val="FF0000"/>
                </a:solidFill>
              </a:rPr>
              <a:t>Could be part of the manager’s interface</a:t>
            </a:r>
          </a:p>
          <a:p>
            <a:pPr marL="800100" lvl="1" indent="-342900"/>
            <a:r>
              <a:rPr lang="en-US" b="0" dirty="0" smtClean="0">
                <a:solidFill>
                  <a:srgbClr val="FF0000"/>
                </a:solidFill>
              </a:rPr>
              <a:t>Ability to see completed orders (or creating a fresh order based on the same details)</a:t>
            </a:r>
            <a:endParaRPr lang="en-US" b="0" dirty="0" smtClean="0">
              <a:solidFill>
                <a:srgbClr val="FF0000"/>
              </a:solidFill>
            </a:endParaRPr>
          </a:p>
          <a:p>
            <a:pPr marL="342900" indent="-342900">
              <a:buFont typeface="+mj-lt"/>
              <a:buAutoNum type="arabicPeriod" startAt="5"/>
            </a:pPr>
            <a:r>
              <a:rPr lang="en-US" dirty="0" smtClean="0"/>
              <a:t>Real Time Availability of Data:  </a:t>
            </a:r>
            <a:r>
              <a:rPr lang="en-US" b="0" dirty="0" smtClean="0"/>
              <a:t>Average make times, time of day, etc</a:t>
            </a:r>
            <a:r>
              <a:rPr lang="en-US" b="0" dirty="0" smtClean="0"/>
              <a:t>.</a:t>
            </a:r>
          </a:p>
          <a:p>
            <a:pPr marL="800100" lvl="1" indent="-342900"/>
            <a:r>
              <a:rPr lang="en-US" dirty="0" smtClean="0">
                <a:solidFill>
                  <a:srgbClr val="FF0000"/>
                </a:solidFill>
              </a:rPr>
              <a:t>Opportunity:  Open and close time of RSS (average time of orders vs RSS opening)</a:t>
            </a:r>
          </a:p>
          <a:p>
            <a:pPr marL="800100" lvl="1" indent="-342900"/>
            <a:r>
              <a:rPr lang="en-US" dirty="0" smtClean="0">
                <a:solidFill>
                  <a:srgbClr val="FF0000"/>
                </a:solidFill>
              </a:rPr>
              <a:t>Opportunity:  Alerts when they should open a RSS</a:t>
            </a:r>
          </a:p>
          <a:p>
            <a:pPr marL="800100" lvl="1" indent="-342900"/>
            <a:r>
              <a:rPr lang="en-US" b="0" dirty="0" smtClean="0">
                <a:solidFill>
                  <a:srgbClr val="FF0000"/>
                </a:solidFill>
              </a:rPr>
              <a:t>Opportunity:  Reports</a:t>
            </a:r>
          </a:p>
          <a:p>
            <a:pPr marL="1257300" lvl="2" indent="-342900"/>
            <a:r>
              <a:rPr lang="en-US" dirty="0" smtClean="0">
                <a:solidFill>
                  <a:srgbClr val="FF0000"/>
                </a:solidFill>
              </a:rPr>
              <a:t>Time Stamps of every status times (right now: start and end)</a:t>
            </a:r>
          </a:p>
          <a:p>
            <a:pPr marL="1257300" lvl="2" indent="-342900"/>
            <a:r>
              <a:rPr lang="en-US" b="0" dirty="0" smtClean="0">
                <a:solidFill>
                  <a:srgbClr val="FF0000"/>
                </a:solidFill>
              </a:rPr>
              <a:t>Started Ordering, when completed ordering</a:t>
            </a:r>
          </a:p>
          <a:p>
            <a:pPr marL="1257300" lvl="2" indent="-342900"/>
            <a:r>
              <a:rPr lang="en-US" dirty="0" smtClean="0">
                <a:solidFill>
                  <a:srgbClr val="FF0000"/>
                </a:solidFill>
              </a:rPr>
              <a:t>Love to have some associate RSS assignment</a:t>
            </a:r>
            <a:endParaRPr lang="en-US" b="0" dirty="0" smtClean="0">
              <a:solidFill>
                <a:srgbClr val="FF0000"/>
              </a:solidFill>
            </a:endParaRPr>
          </a:p>
          <a:p>
            <a:pPr marL="342900" indent="-342900">
              <a:buFont typeface="+mj-lt"/>
              <a:buAutoNum type="arabicPeriod" startAt="5"/>
            </a:pPr>
            <a:endParaRPr lang="en-US" b="0" dirty="0"/>
          </a:p>
          <a:p>
            <a:pPr marL="342900" indent="-342900">
              <a:buFont typeface="+mj-lt"/>
              <a:buAutoNum type="arabicPeriod" startAt="5"/>
            </a:pPr>
            <a:endParaRPr lang="en-US" b="0" dirty="0" smtClean="0"/>
          </a:p>
          <a:p>
            <a:pPr marL="342900" indent="-342900">
              <a:buFont typeface="+mj-lt"/>
              <a:buAutoNum type="arabicPeriod" startAt="5"/>
            </a:pPr>
            <a:endParaRPr lang="en-US" b="0" dirty="0" smtClean="0"/>
          </a:p>
        </p:txBody>
      </p:sp>
      <p:sp>
        <p:nvSpPr>
          <p:cNvPr id="4" name="TextBox 3"/>
          <p:cNvSpPr txBox="1"/>
          <p:nvPr/>
        </p:nvSpPr>
        <p:spPr>
          <a:xfrm>
            <a:off x="1834329" y="6172200"/>
            <a:ext cx="6015065" cy="674200"/>
          </a:xfrm>
          <a:prstGeom prst="rect">
            <a:avLst/>
          </a:prstGeom>
          <a:solidFill>
            <a:srgbClr val="FFFF99"/>
          </a:solidFill>
        </p:spPr>
        <p:txBody>
          <a:bodyPr wrap="square" tIns="90000" bIns="90000" rtlCol="0">
            <a:spAutoFit/>
          </a:bodyPr>
          <a:lstStyle/>
          <a:p>
            <a:pPr algn="ctr"/>
            <a:r>
              <a:rPr lang="en-US" sz="1600" b="1" dirty="0" smtClean="0">
                <a:latin typeface="Arial" pitchFamily="34" charset="0"/>
                <a:cs typeface="Arial" pitchFamily="34" charset="0"/>
              </a:rPr>
              <a:t>Any other pain points we want to solve?  What else should we do?</a:t>
            </a:r>
          </a:p>
        </p:txBody>
      </p:sp>
    </p:spTree>
    <p:extLst>
      <p:ext uri="{BB962C8B-B14F-4D97-AF65-F5344CB8AC3E}">
        <p14:creationId xmlns:p14="http://schemas.microsoft.com/office/powerpoint/2010/main" val="25659891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nchor="ctr"/>
          <a:lstStyle/>
          <a:p>
            <a:pPr algn="ctr"/>
            <a:r>
              <a:rPr lang="en-US" sz="3200" dirty="0" smtClean="0"/>
              <a:t>Appendix</a:t>
            </a:r>
            <a:endParaRPr lang="en-US" sz="3200" dirty="0"/>
          </a:p>
        </p:txBody>
      </p:sp>
    </p:spTree>
    <p:extLst>
      <p:ext uri="{BB962C8B-B14F-4D97-AF65-F5344CB8AC3E}">
        <p14:creationId xmlns:p14="http://schemas.microsoft.com/office/powerpoint/2010/main" val="323058171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Article Data Lexicon</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513" y="1600200"/>
            <a:ext cx="8993981" cy="40936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575542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Wawa Operations Engineering Study</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414247984"/>
              </p:ext>
            </p:extLst>
          </p:nvPr>
        </p:nvGraphicFramePr>
        <p:xfrm>
          <a:off x="2362994" y="1905000"/>
          <a:ext cx="4267200" cy="3600450"/>
        </p:xfrm>
        <a:graphic>
          <a:graphicData uri="http://schemas.openxmlformats.org/presentationml/2006/ole">
            <mc:AlternateContent xmlns:mc="http://schemas.openxmlformats.org/markup-compatibility/2006">
              <mc:Choice xmlns:v="urn:schemas-microsoft-com:vml" Requires="v">
                <p:oleObj spid="_x0000_s3091" name="Document" showAsIcon="1" r:id="rId3" imgW="914400" imgH="771480" progId="Word.Document.12">
                  <p:embed/>
                </p:oleObj>
              </mc:Choice>
              <mc:Fallback>
                <p:oleObj name="Document" showAsIcon="1" r:id="rId3" imgW="914400" imgH="771480" progId="Word.Document.12">
                  <p:embed/>
                  <p:pic>
                    <p:nvPicPr>
                      <p:cNvPr id="0" name=""/>
                      <p:cNvPicPr/>
                      <p:nvPr/>
                    </p:nvPicPr>
                    <p:blipFill>
                      <a:blip r:embed="rId4"/>
                      <a:stretch>
                        <a:fillRect/>
                      </a:stretch>
                    </p:blipFill>
                    <p:spPr>
                      <a:xfrm>
                        <a:off x="2362994" y="1905000"/>
                        <a:ext cx="4267200" cy="3600450"/>
                      </a:xfrm>
                      <a:prstGeom prst="rect">
                        <a:avLst/>
                      </a:prstGeom>
                    </p:spPr>
                  </p:pic>
                </p:oleObj>
              </mc:Fallback>
            </mc:AlternateContent>
          </a:graphicData>
        </a:graphic>
      </p:graphicFrame>
    </p:spTree>
    <p:extLst>
      <p:ext uri="{BB962C8B-B14F-4D97-AF65-F5344CB8AC3E}">
        <p14:creationId xmlns:p14="http://schemas.microsoft.com/office/powerpoint/2010/main" val="30122698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KPS Rules (Ops DOSO)</a:t>
            </a:r>
            <a:endParaRPr lang="en-US" dirty="0"/>
          </a:p>
        </p:txBody>
      </p:sp>
      <p:graphicFrame>
        <p:nvGraphicFramePr>
          <p:cNvPr id="4" name="Object 3">
            <a:hlinkClick r:id="" action="ppaction://ole?verb=0"/>
          </p:cNvPr>
          <p:cNvGraphicFramePr>
            <a:graphicFrameLocks noChangeAspect="1"/>
          </p:cNvGraphicFramePr>
          <p:nvPr>
            <p:extLst>
              <p:ext uri="{D42A27DB-BD31-4B8C-83A1-F6EECF244321}">
                <p14:modId xmlns:p14="http://schemas.microsoft.com/office/powerpoint/2010/main" val="61215968"/>
              </p:ext>
            </p:extLst>
          </p:nvPr>
        </p:nvGraphicFramePr>
        <p:xfrm>
          <a:off x="3353594" y="2514600"/>
          <a:ext cx="2263422" cy="1909762"/>
        </p:xfrm>
        <a:graphic>
          <a:graphicData uri="http://schemas.openxmlformats.org/presentationml/2006/ole">
            <mc:AlternateContent xmlns:mc="http://schemas.openxmlformats.org/markup-compatibility/2006">
              <mc:Choice xmlns:v="urn:schemas-microsoft-com:vml" Requires="v">
                <p:oleObj spid="_x0000_s4111" name="Presentation" showAsIcon="1" r:id="rId4" imgW="914400" imgH="771480" progId="PowerPoint.Show.12">
                  <p:embed/>
                </p:oleObj>
              </mc:Choice>
              <mc:Fallback>
                <p:oleObj name="Presentation" showAsIcon="1" r:id="rId4" imgW="914400" imgH="771480" progId="PowerPoint.Show.12">
                  <p:embed/>
                  <p:pic>
                    <p:nvPicPr>
                      <p:cNvPr id="0" name=""/>
                      <p:cNvPicPr/>
                      <p:nvPr/>
                    </p:nvPicPr>
                    <p:blipFill>
                      <a:blip r:embed="rId5"/>
                      <a:stretch>
                        <a:fillRect/>
                      </a:stretch>
                    </p:blipFill>
                    <p:spPr>
                      <a:xfrm>
                        <a:off x="3353594" y="2514600"/>
                        <a:ext cx="2263422" cy="1909762"/>
                      </a:xfrm>
                      <a:prstGeom prst="rect">
                        <a:avLst/>
                      </a:prstGeom>
                    </p:spPr>
                  </p:pic>
                </p:oleObj>
              </mc:Fallback>
            </mc:AlternateContent>
          </a:graphicData>
        </a:graphic>
      </p:graphicFrame>
    </p:spTree>
    <p:extLst>
      <p:ext uri="{BB962C8B-B14F-4D97-AF65-F5344CB8AC3E}">
        <p14:creationId xmlns:p14="http://schemas.microsoft.com/office/powerpoint/2010/main" val="3462528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 of Today</a:t>
            </a:r>
            <a:endParaRPr lang="en-US" dirty="0"/>
          </a:p>
        </p:txBody>
      </p:sp>
      <p:sp>
        <p:nvSpPr>
          <p:cNvPr id="3" name="Text Placeholder 2"/>
          <p:cNvSpPr>
            <a:spLocks noGrp="1"/>
          </p:cNvSpPr>
          <p:nvPr>
            <p:ph type="body" sz="quarter" idx="10"/>
          </p:nvPr>
        </p:nvSpPr>
        <p:spPr/>
        <p:txBody>
          <a:bodyPr/>
          <a:lstStyle/>
          <a:p>
            <a:r>
              <a:rPr lang="en-US" dirty="0"/>
              <a:t>Objectives:  </a:t>
            </a:r>
            <a:r>
              <a:rPr lang="en-US" b="0" dirty="0"/>
              <a:t>Initial Working Session </a:t>
            </a:r>
            <a:r>
              <a:rPr lang="en-US" b="0" dirty="0" smtClean="0"/>
              <a:t>with key stakeholders to </a:t>
            </a:r>
            <a:r>
              <a:rPr lang="en-US" b="0" dirty="0"/>
              <a:t>get requirements out from the </a:t>
            </a:r>
            <a:r>
              <a:rPr lang="en-US" b="0" dirty="0" smtClean="0"/>
              <a:t>organization.   After this session, we will begin to write user stories for digital transformation</a:t>
            </a:r>
          </a:p>
          <a:p>
            <a:endParaRPr lang="en-US" b="0" dirty="0" smtClean="0"/>
          </a:p>
          <a:p>
            <a:r>
              <a:rPr lang="en-US" dirty="0" smtClean="0"/>
              <a:t>Goal:  </a:t>
            </a:r>
            <a:r>
              <a:rPr lang="en-US" b="0" dirty="0" smtClean="0"/>
              <a:t>Configure our Order Management System (OMS) to take on Load Balancing and </a:t>
            </a:r>
            <a:r>
              <a:rPr lang="en-US" b="0" dirty="0" err="1" smtClean="0"/>
              <a:t>Workcell</a:t>
            </a:r>
            <a:r>
              <a:rPr lang="en-US" b="0" dirty="0" smtClean="0"/>
              <a:t> routing so we can test against Kitchen Management System (KMS) such as NCR Aloha / QSR by Q2 2020</a:t>
            </a:r>
            <a:endParaRPr lang="en-US" dirty="0" smtClean="0"/>
          </a:p>
          <a:p>
            <a:endParaRPr lang="en-US" dirty="0"/>
          </a:p>
          <a:p>
            <a:r>
              <a:rPr lang="en-US" dirty="0" smtClean="0"/>
              <a:t>Covering Today:</a:t>
            </a:r>
          </a:p>
          <a:p>
            <a:pPr marL="285750" indent="-285750">
              <a:buFont typeface="Wingdings" panose="05000000000000000000" pitchFamily="2" charset="2"/>
              <a:buChar char="§"/>
            </a:pPr>
            <a:r>
              <a:rPr lang="en-US" b="0" dirty="0" err="1" smtClean="0"/>
              <a:t>Workcell</a:t>
            </a:r>
            <a:r>
              <a:rPr lang="en-US" b="0" dirty="0" smtClean="0"/>
              <a:t> Rules</a:t>
            </a:r>
          </a:p>
          <a:p>
            <a:pPr marL="285750" indent="-285750">
              <a:buFont typeface="Wingdings" panose="05000000000000000000" pitchFamily="2" charset="2"/>
              <a:buChar char="§"/>
            </a:pPr>
            <a:r>
              <a:rPr lang="en-US" b="0" dirty="0" smtClean="0"/>
              <a:t>Load Balancing</a:t>
            </a:r>
          </a:p>
          <a:p>
            <a:pPr marL="285750" indent="-285750">
              <a:buFont typeface="Wingdings" panose="05000000000000000000" pitchFamily="2" charset="2"/>
              <a:buChar char="§"/>
            </a:pPr>
            <a:r>
              <a:rPr lang="en-US" b="0" dirty="0" smtClean="0"/>
              <a:t>Reporting </a:t>
            </a:r>
          </a:p>
          <a:p>
            <a:pPr marL="285750" indent="-285750">
              <a:buFont typeface="Wingdings" panose="05000000000000000000" pitchFamily="2" charset="2"/>
              <a:buChar char="§"/>
            </a:pPr>
            <a:r>
              <a:rPr lang="en-US" b="0" dirty="0" smtClean="0"/>
              <a:t>Initial Associate Interface wants </a:t>
            </a:r>
          </a:p>
          <a:p>
            <a:pPr marL="285750" indent="-285750">
              <a:buFont typeface="Wingdings" panose="05000000000000000000" pitchFamily="2" charset="2"/>
              <a:buChar char="§"/>
            </a:pPr>
            <a:endParaRPr lang="en-US" b="0" dirty="0"/>
          </a:p>
          <a:p>
            <a:r>
              <a:rPr lang="en-US" dirty="0" smtClean="0"/>
              <a:t>Not Covering Today:</a:t>
            </a:r>
          </a:p>
          <a:p>
            <a:pPr marL="285750" indent="-285750">
              <a:buFont typeface="Wingdings" panose="05000000000000000000" pitchFamily="2" charset="2"/>
              <a:buChar char="§"/>
            </a:pPr>
            <a:r>
              <a:rPr lang="en-US" b="0" dirty="0" smtClean="0"/>
              <a:t>Production Planning</a:t>
            </a:r>
          </a:p>
          <a:p>
            <a:pPr marL="285750" indent="-285750">
              <a:buFont typeface="Wingdings" panose="05000000000000000000" pitchFamily="2" charset="2"/>
              <a:buChar char="§"/>
            </a:pPr>
            <a:r>
              <a:rPr lang="en-US" b="0" dirty="0" smtClean="0"/>
              <a:t>Forecasting</a:t>
            </a:r>
          </a:p>
          <a:p>
            <a:pPr marL="285750" indent="-285750">
              <a:buFont typeface="Wingdings" panose="05000000000000000000" pitchFamily="2" charset="2"/>
              <a:buChar char="§"/>
            </a:pPr>
            <a:r>
              <a:rPr lang="en-US" b="0" dirty="0" smtClean="0"/>
              <a:t>Waste/Bin Management</a:t>
            </a:r>
            <a:br>
              <a:rPr lang="en-US" b="0" dirty="0" smtClean="0"/>
            </a:br>
            <a:endParaRPr lang="en-US" b="0" dirty="0" smtClean="0"/>
          </a:p>
        </p:txBody>
      </p:sp>
    </p:spTree>
    <p:extLst>
      <p:ext uri="{BB962C8B-B14F-4D97-AF65-F5344CB8AC3E}">
        <p14:creationId xmlns:p14="http://schemas.microsoft.com/office/powerpoint/2010/main" val="20928282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F597F92-2B3A-41A4-8C61-2E279E6821A5}"/>
              </a:ext>
            </a:extLst>
          </p:cNvPr>
          <p:cNvSpPr>
            <a:spLocks noGrp="1"/>
          </p:cNvSpPr>
          <p:nvPr>
            <p:ph type="title"/>
          </p:nvPr>
        </p:nvSpPr>
        <p:spPr/>
        <p:txBody>
          <a:bodyPr/>
          <a:lstStyle/>
          <a:p>
            <a:r>
              <a:rPr lang="en-US" dirty="0" smtClean="0"/>
              <a:t>Capabilities – Where They Overlap (OMS vs KMS)</a:t>
            </a:r>
            <a:endParaRPr lang="en-US" dirty="0"/>
          </a:p>
        </p:txBody>
      </p:sp>
      <p:sp>
        <p:nvSpPr>
          <p:cNvPr id="38" name="Rectangle 37"/>
          <p:cNvSpPr/>
          <p:nvPr/>
        </p:nvSpPr>
        <p:spPr>
          <a:xfrm>
            <a:off x="229394" y="2226269"/>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Decreasing Inventory</a:t>
            </a:r>
          </a:p>
        </p:txBody>
      </p:sp>
      <p:sp>
        <p:nvSpPr>
          <p:cNvPr id="39" name="Rectangle 38"/>
          <p:cNvSpPr/>
          <p:nvPr/>
        </p:nvSpPr>
        <p:spPr>
          <a:xfrm>
            <a:off x="229394" y="2680063"/>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Increasing Inventory</a:t>
            </a:r>
          </a:p>
        </p:txBody>
      </p:sp>
      <p:sp>
        <p:nvSpPr>
          <p:cNvPr id="46" name="Rectangle 45"/>
          <p:cNvSpPr/>
          <p:nvPr/>
        </p:nvSpPr>
        <p:spPr>
          <a:xfrm>
            <a:off x="229394" y="3124200"/>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Modifying Inventory</a:t>
            </a:r>
          </a:p>
        </p:txBody>
      </p:sp>
      <p:sp>
        <p:nvSpPr>
          <p:cNvPr id="48" name="Rectangle 47"/>
          <p:cNvSpPr/>
          <p:nvPr/>
        </p:nvSpPr>
        <p:spPr>
          <a:xfrm>
            <a:off x="229394" y="1143001"/>
            <a:ext cx="4572000" cy="533399"/>
          </a:xfrm>
          <a:prstGeom prst="rect">
            <a:avLst/>
          </a:prstGeom>
          <a:solidFill>
            <a:schemeClr val="accent4">
              <a:lumMod val="50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b="1" dirty="0" smtClean="0">
                <a:solidFill>
                  <a:schemeClr val="bg1">
                    <a:lumMod val="95000"/>
                  </a:schemeClr>
                </a:solidFill>
                <a:latin typeface="Calibri" pitchFamily="34" charset="0"/>
                <a:cs typeface="Calibri" pitchFamily="34" charset="0"/>
              </a:rPr>
              <a:t>Order Management System</a:t>
            </a:r>
          </a:p>
        </p:txBody>
      </p:sp>
      <p:sp>
        <p:nvSpPr>
          <p:cNvPr id="49" name="Rectangle 48"/>
          <p:cNvSpPr/>
          <p:nvPr/>
        </p:nvSpPr>
        <p:spPr>
          <a:xfrm>
            <a:off x="4953794" y="1143001"/>
            <a:ext cx="4447320" cy="533399"/>
          </a:xfrm>
          <a:prstGeom prst="rect">
            <a:avLst/>
          </a:prstGeom>
          <a:solidFill>
            <a:schemeClr val="accent4">
              <a:lumMod val="50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b="1" dirty="0" smtClean="0">
                <a:solidFill>
                  <a:schemeClr val="bg1">
                    <a:lumMod val="95000"/>
                  </a:schemeClr>
                </a:solidFill>
                <a:latin typeface="Calibri" pitchFamily="34" charset="0"/>
                <a:cs typeface="Calibri" pitchFamily="34" charset="0"/>
              </a:rPr>
              <a:t>Kitchen Management System</a:t>
            </a:r>
          </a:p>
        </p:txBody>
      </p:sp>
      <p:sp>
        <p:nvSpPr>
          <p:cNvPr id="50" name="Rectangle 49"/>
          <p:cNvSpPr/>
          <p:nvPr/>
        </p:nvSpPr>
        <p:spPr>
          <a:xfrm>
            <a:off x="229394" y="1752600"/>
            <a:ext cx="1257300" cy="381000"/>
          </a:xfrm>
          <a:prstGeom prst="rect">
            <a:avLst/>
          </a:prstGeom>
          <a:solidFill>
            <a:schemeClr val="accent5"/>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b="1" dirty="0" smtClean="0">
                <a:solidFill>
                  <a:schemeClr val="bg1"/>
                </a:solidFill>
                <a:latin typeface="Calibri" pitchFamily="34" charset="0"/>
                <a:cs typeface="Calibri" pitchFamily="34" charset="0"/>
              </a:rPr>
              <a:t>Inventory</a:t>
            </a:r>
          </a:p>
        </p:txBody>
      </p:sp>
      <p:sp>
        <p:nvSpPr>
          <p:cNvPr id="51" name="Rectangle 50"/>
          <p:cNvSpPr/>
          <p:nvPr/>
        </p:nvSpPr>
        <p:spPr>
          <a:xfrm>
            <a:off x="1538653" y="1752600"/>
            <a:ext cx="1257300" cy="381000"/>
          </a:xfrm>
          <a:prstGeom prst="rect">
            <a:avLst/>
          </a:prstGeom>
          <a:solidFill>
            <a:schemeClr val="accent5"/>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b="1" dirty="0" smtClean="0">
                <a:solidFill>
                  <a:schemeClr val="bg1"/>
                </a:solidFill>
                <a:latin typeface="Calibri" pitchFamily="34" charset="0"/>
                <a:cs typeface="Calibri" pitchFamily="34" charset="0"/>
              </a:rPr>
              <a:t>Order Status</a:t>
            </a:r>
          </a:p>
        </p:txBody>
      </p:sp>
      <p:sp>
        <p:nvSpPr>
          <p:cNvPr id="52" name="Rectangle 51"/>
          <p:cNvSpPr/>
          <p:nvPr/>
        </p:nvSpPr>
        <p:spPr>
          <a:xfrm>
            <a:off x="1545875" y="2226269"/>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Order Lifecycle </a:t>
            </a:r>
          </a:p>
        </p:txBody>
      </p:sp>
      <p:sp>
        <p:nvSpPr>
          <p:cNvPr id="53" name="Rectangle 52"/>
          <p:cNvSpPr/>
          <p:nvPr/>
        </p:nvSpPr>
        <p:spPr>
          <a:xfrm>
            <a:off x="1545875" y="2680063"/>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Order Promise Time</a:t>
            </a:r>
          </a:p>
        </p:txBody>
      </p:sp>
      <p:sp>
        <p:nvSpPr>
          <p:cNvPr id="54" name="Rectangle 53"/>
          <p:cNvSpPr/>
          <p:nvPr/>
        </p:nvSpPr>
        <p:spPr>
          <a:xfrm>
            <a:off x="2891452" y="1752600"/>
            <a:ext cx="1257300" cy="381000"/>
          </a:xfrm>
          <a:prstGeom prst="rect">
            <a:avLst/>
          </a:prstGeom>
          <a:solidFill>
            <a:schemeClr val="accent5"/>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b="1" dirty="0" smtClean="0">
                <a:solidFill>
                  <a:schemeClr val="bg1"/>
                </a:solidFill>
                <a:latin typeface="Calibri" pitchFamily="34" charset="0"/>
                <a:cs typeface="Calibri" pitchFamily="34" charset="0"/>
              </a:rPr>
              <a:t>Store/Order Admin</a:t>
            </a:r>
          </a:p>
        </p:txBody>
      </p:sp>
      <p:sp>
        <p:nvSpPr>
          <p:cNvPr id="55" name="Rectangle 54"/>
          <p:cNvSpPr/>
          <p:nvPr/>
        </p:nvSpPr>
        <p:spPr>
          <a:xfrm>
            <a:off x="2927080" y="2226269"/>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Order Queue Administration</a:t>
            </a:r>
          </a:p>
        </p:txBody>
      </p:sp>
      <p:sp>
        <p:nvSpPr>
          <p:cNvPr id="56" name="Rectangle 55"/>
          <p:cNvSpPr/>
          <p:nvPr/>
        </p:nvSpPr>
        <p:spPr>
          <a:xfrm>
            <a:off x="2924114" y="2680063"/>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Store Set-Up</a:t>
            </a:r>
          </a:p>
        </p:txBody>
      </p:sp>
      <p:sp>
        <p:nvSpPr>
          <p:cNvPr id="57" name="Rectangle 56"/>
          <p:cNvSpPr/>
          <p:nvPr/>
        </p:nvSpPr>
        <p:spPr>
          <a:xfrm>
            <a:off x="2910562" y="3124200"/>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Manage Order</a:t>
            </a:r>
          </a:p>
        </p:txBody>
      </p:sp>
      <p:sp>
        <p:nvSpPr>
          <p:cNvPr id="59" name="Rectangle 58"/>
          <p:cNvSpPr/>
          <p:nvPr/>
        </p:nvSpPr>
        <p:spPr>
          <a:xfrm>
            <a:off x="2931739" y="3581400"/>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Sales Order Splitting</a:t>
            </a:r>
          </a:p>
        </p:txBody>
      </p:sp>
      <p:sp>
        <p:nvSpPr>
          <p:cNvPr id="60" name="Rectangle 59"/>
          <p:cNvSpPr/>
          <p:nvPr/>
        </p:nvSpPr>
        <p:spPr>
          <a:xfrm>
            <a:off x="2924114" y="4038600"/>
            <a:ext cx="1257300" cy="381000"/>
          </a:xfrm>
          <a:prstGeom prst="rect">
            <a:avLst/>
          </a:prstGeom>
          <a:solidFill>
            <a:srgbClr val="B1C2DD"/>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Schedule Release</a:t>
            </a:r>
          </a:p>
        </p:txBody>
      </p:sp>
      <p:sp>
        <p:nvSpPr>
          <p:cNvPr id="64" name="Rectangle 63"/>
          <p:cNvSpPr/>
          <p:nvPr/>
        </p:nvSpPr>
        <p:spPr>
          <a:xfrm>
            <a:off x="4257614" y="1752600"/>
            <a:ext cx="1257300" cy="381000"/>
          </a:xfrm>
          <a:prstGeom prst="rect">
            <a:avLst/>
          </a:prstGeom>
          <a:gradFill flip="none" rotWithShape="1">
            <a:gsLst>
              <a:gs pos="30000">
                <a:schemeClr val="accent6">
                  <a:lumMod val="60000"/>
                  <a:lumOff val="40000"/>
                </a:schemeClr>
              </a:gs>
              <a:gs pos="0">
                <a:schemeClr val="accent6">
                  <a:lumMod val="60000"/>
                  <a:lumOff val="40000"/>
                </a:schemeClr>
              </a:gs>
              <a:gs pos="95000">
                <a:schemeClr val="accent5">
                  <a:lumMod val="60000"/>
                  <a:lumOff val="40000"/>
                </a:schemeClr>
              </a:gs>
              <a:gs pos="61000">
                <a:schemeClr val="accent5"/>
              </a:gs>
            </a:gsLst>
            <a:lin ang="10800000" scaled="1"/>
            <a:tileRect/>
          </a:gra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b="1" dirty="0" err="1" smtClean="0">
                <a:solidFill>
                  <a:schemeClr val="bg1"/>
                </a:solidFill>
                <a:latin typeface="Calibri" pitchFamily="34" charset="0"/>
                <a:cs typeface="Calibri" pitchFamily="34" charset="0"/>
              </a:rPr>
              <a:t>Workcell</a:t>
            </a:r>
            <a:endParaRPr lang="en-US" sz="1200" b="1" dirty="0" smtClean="0">
              <a:solidFill>
                <a:schemeClr val="bg1"/>
              </a:solidFill>
              <a:latin typeface="Calibri" pitchFamily="34" charset="0"/>
              <a:cs typeface="Calibri" pitchFamily="34" charset="0"/>
            </a:endParaRPr>
          </a:p>
        </p:txBody>
      </p:sp>
      <p:sp>
        <p:nvSpPr>
          <p:cNvPr id="65" name="Rectangle 64"/>
          <p:cNvSpPr/>
          <p:nvPr/>
        </p:nvSpPr>
        <p:spPr>
          <a:xfrm>
            <a:off x="4257614" y="2226269"/>
            <a:ext cx="1257300" cy="381000"/>
          </a:xfrm>
          <a:prstGeom prst="rect">
            <a:avLst/>
          </a:prstGeom>
          <a:gradFill flip="none" rotWithShape="1">
            <a:gsLst>
              <a:gs pos="30000">
                <a:schemeClr val="accent6">
                  <a:lumMod val="60000"/>
                  <a:lumOff val="40000"/>
                </a:schemeClr>
              </a:gs>
              <a:gs pos="0">
                <a:schemeClr val="accent6">
                  <a:lumMod val="60000"/>
                  <a:lumOff val="40000"/>
                </a:schemeClr>
              </a:gs>
              <a:gs pos="95000">
                <a:schemeClr val="accent5">
                  <a:lumMod val="60000"/>
                  <a:lumOff val="40000"/>
                </a:schemeClr>
              </a:gs>
              <a:gs pos="61000">
                <a:schemeClr val="accent5"/>
              </a:gs>
            </a:gsLst>
            <a:lin ang="10800000" scaled="1"/>
            <a:tileRect/>
          </a:gra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bg1"/>
                </a:solidFill>
                <a:latin typeface="Calibri" pitchFamily="34" charset="0"/>
                <a:cs typeface="Calibri" pitchFamily="34" charset="0"/>
              </a:rPr>
              <a:t>Work Order Splitting</a:t>
            </a:r>
          </a:p>
        </p:txBody>
      </p:sp>
      <p:sp>
        <p:nvSpPr>
          <p:cNvPr id="66" name="Rectangle 65"/>
          <p:cNvSpPr/>
          <p:nvPr/>
        </p:nvSpPr>
        <p:spPr>
          <a:xfrm>
            <a:off x="4257614" y="2680063"/>
            <a:ext cx="1257300" cy="381000"/>
          </a:xfrm>
          <a:prstGeom prst="rect">
            <a:avLst/>
          </a:prstGeom>
          <a:gradFill flip="none" rotWithShape="1">
            <a:gsLst>
              <a:gs pos="30000">
                <a:schemeClr val="accent6">
                  <a:lumMod val="60000"/>
                  <a:lumOff val="40000"/>
                </a:schemeClr>
              </a:gs>
              <a:gs pos="0">
                <a:schemeClr val="accent6">
                  <a:lumMod val="60000"/>
                  <a:lumOff val="40000"/>
                </a:schemeClr>
              </a:gs>
              <a:gs pos="95000">
                <a:schemeClr val="accent5">
                  <a:lumMod val="60000"/>
                  <a:lumOff val="40000"/>
                </a:schemeClr>
              </a:gs>
              <a:gs pos="61000">
                <a:schemeClr val="accent5"/>
              </a:gs>
            </a:gsLst>
            <a:lin ang="10800000" scaled="1"/>
            <a:tileRect/>
          </a:gra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bg1"/>
                </a:solidFill>
                <a:latin typeface="Calibri" pitchFamily="34" charset="0"/>
                <a:cs typeface="Calibri" pitchFamily="34" charset="0"/>
              </a:rPr>
              <a:t>Work Cell Routing</a:t>
            </a:r>
          </a:p>
        </p:txBody>
      </p:sp>
      <p:sp>
        <p:nvSpPr>
          <p:cNvPr id="67" name="Rectangle 66"/>
          <p:cNvSpPr/>
          <p:nvPr/>
        </p:nvSpPr>
        <p:spPr>
          <a:xfrm>
            <a:off x="4257614" y="3124200"/>
            <a:ext cx="1257300" cy="381000"/>
          </a:xfrm>
          <a:prstGeom prst="rect">
            <a:avLst/>
          </a:prstGeom>
          <a:gradFill flip="none" rotWithShape="1">
            <a:gsLst>
              <a:gs pos="30000">
                <a:schemeClr val="accent6">
                  <a:lumMod val="60000"/>
                  <a:lumOff val="40000"/>
                </a:schemeClr>
              </a:gs>
              <a:gs pos="0">
                <a:schemeClr val="accent6">
                  <a:lumMod val="60000"/>
                  <a:lumOff val="40000"/>
                </a:schemeClr>
              </a:gs>
              <a:gs pos="95000">
                <a:schemeClr val="accent5">
                  <a:lumMod val="60000"/>
                  <a:lumOff val="40000"/>
                </a:schemeClr>
              </a:gs>
              <a:gs pos="61000">
                <a:schemeClr val="accent5"/>
              </a:gs>
            </a:gsLst>
            <a:lin ang="10800000" scaled="1"/>
            <a:tileRect/>
          </a:gra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bg1"/>
                </a:solidFill>
                <a:latin typeface="Calibri" pitchFamily="34" charset="0"/>
                <a:cs typeface="Calibri" pitchFamily="34" charset="0"/>
              </a:rPr>
              <a:t>Load Balancing</a:t>
            </a:r>
          </a:p>
        </p:txBody>
      </p:sp>
      <p:sp>
        <p:nvSpPr>
          <p:cNvPr id="68" name="Rectangle 67"/>
          <p:cNvSpPr/>
          <p:nvPr/>
        </p:nvSpPr>
        <p:spPr>
          <a:xfrm>
            <a:off x="4257614" y="3581400"/>
            <a:ext cx="1257300" cy="381000"/>
          </a:xfrm>
          <a:prstGeom prst="rect">
            <a:avLst/>
          </a:prstGeom>
          <a:gradFill flip="none" rotWithShape="1">
            <a:gsLst>
              <a:gs pos="30000">
                <a:schemeClr val="accent6">
                  <a:lumMod val="60000"/>
                  <a:lumOff val="40000"/>
                </a:schemeClr>
              </a:gs>
              <a:gs pos="0">
                <a:schemeClr val="accent6">
                  <a:lumMod val="60000"/>
                  <a:lumOff val="40000"/>
                </a:schemeClr>
              </a:gs>
              <a:gs pos="95000">
                <a:schemeClr val="accent5">
                  <a:lumMod val="60000"/>
                  <a:lumOff val="40000"/>
                </a:schemeClr>
              </a:gs>
              <a:gs pos="61000">
                <a:schemeClr val="accent5"/>
              </a:gs>
            </a:gsLst>
            <a:lin ang="10800000" scaled="1"/>
            <a:tileRect/>
          </a:gra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bg1"/>
                </a:solidFill>
                <a:latin typeface="Calibri" pitchFamily="34" charset="0"/>
                <a:cs typeface="Calibri" pitchFamily="34" charset="0"/>
              </a:rPr>
              <a:t>Ready to Sell</a:t>
            </a:r>
          </a:p>
        </p:txBody>
      </p:sp>
      <p:sp>
        <p:nvSpPr>
          <p:cNvPr id="69" name="Rectangle 68"/>
          <p:cNvSpPr/>
          <p:nvPr/>
        </p:nvSpPr>
        <p:spPr>
          <a:xfrm>
            <a:off x="5591114" y="1752600"/>
            <a:ext cx="1257300" cy="381000"/>
          </a:xfrm>
          <a:prstGeom prst="rect">
            <a:avLst/>
          </a:prstGeom>
          <a:solidFill>
            <a:schemeClr val="accent6">
              <a:lumMod val="75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b="1" dirty="0" smtClean="0">
                <a:solidFill>
                  <a:schemeClr val="bg1"/>
                </a:solidFill>
                <a:latin typeface="Calibri" pitchFamily="34" charset="0"/>
                <a:cs typeface="Calibri" pitchFamily="34" charset="0"/>
              </a:rPr>
              <a:t>Prod Plan / Forecast / Status</a:t>
            </a:r>
          </a:p>
        </p:txBody>
      </p:sp>
      <p:sp>
        <p:nvSpPr>
          <p:cNvPr id="70" name="Rectangle 69"/>
          <p:cNvSpPr/>
          <p:nvPr/>
        </p:nvSpPr>
        <p:spPr>
          <a:xfrm>
            <a:off x="5591114" y="2226269"/>
            <a:ext cx="1257300" cy="381000"/>
          </a:xfrm>
          <a:prstGeom prst="rect">
            <a:avLst/>
          </a:prstGeom>
          <a:solidFill>
            <a:schemeClr val="accent6"/>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a:solidFill>
                  <a:schemeClr val="tx1"/>
                </a:solidFill>
                <a:latin typeface="Calibri" pitchFamily="34" charset="0"/>
                <a:cs typeface="Calibri" pitchFamily="34" charset="0"/>
              </a:rPr>
              <a:t>Production Planning</a:t>
            </a:r>
          </a:p>
        </p:txBody>
      </p:sp>
      <p:sp>
        <p:nvSpPr>
          <p:cNvPr id="71" name="Rectangle 70"/>
          <p:cNvSpPr/>
          <p:nvPr/>
        </p:nvSpPr>
        <p:spPr>
          <a:xfrm>
            <a:off x="5591114" y="2680063"/>
            <a:ext cx="1257300" cy="381000"/>
          </a:xfrm>
          <a:prstGeom prst="rect">
            <a:avLst/>
          </a:prstGeom>
          <a:solidFill>
            <a:schemeClr val="accent6"/>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a:solidFill>
                  <a:schemeClr val="tx1"/>
                </a:solidFill>
                <a:latin typeface="Calibri" pitchFamily="34" charset="0"/>
                <a:cs typeface="Calibri" pitchFamily="34" charset="0"/>
              </a:rPr>
              <a:t>Forecasting</a:t>
            </a:r>
          </a:p>
        </p:txBody>
      </p:sp>
      <p:sp>
        <p:nvSpPr>
          <p:cNvPr id="72" name="Rectangle 71"/>
          <p:cNvSpPr/>
          <p:nvPr/>
        </p:nvSpPr>
        <p:spPr>
          <a:xfrm>
            <a:off x="6860099" y="1752600"/>
            <a:ext cx="1257300" cy="381000"/>
          </a:xfrm>
          <a:prstGeom prst="rect">
            <a:avLst/>
          </a:prstGeom>
          <a:solidFill>
            <a:schemeClr val="accent6">
              <a:lumMod val="75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b="1" dirty="0" smtClean="0">
                <a:solidFill>
                  <a:schemeClr val="bg1"/>
                </a:solidFill>
                <a:latin typeface="Calibri" pitchFamily="34" charset="0"/>
                <a:cs typeface="Calibri" pitchFamily="34" charset="0"/>
              </a:rPr>
              <a:t>Food </a:t>
            </a:r>
            <a:r>
              <a:rPr lang="en-US" sz="1200" b="1" dirty="0" err="1" smtClean="0">
                <a:solidFill>
                  <a:schemeClr val="bg1"/>
                </a:solidFill>
                <a:latin typeface="Calibri" pitchFamily="34" charset="0"/>
                <a:cs typeface="Calibri" pitchFamily="34" charset="0"/>
              </a:rPr>
              <a:t>Mgmt</a:t>
            </a:r>
            <a:endParaRPr lang="en-US" sz="1200" b="1" dirty="0" smtClean="0">
              <a:solidFill>
                <a:schemeClr val="bg1"/>
              </a:solidFill>
              <a:latin typeface="Calibri" pitchFamily="34" charset="0"/>
              <a:cs typeface="Calibri" pitchFamily="34" charset="0"/>
            </a:endParaRPr>
          </a:p>
        </p:txBody>
      </p:sp>
      <p:sp>
        <p:nvSpPr>
          <p:cNvPr id="73" name="Rectangle 72"/>
          <p:cNvSpPr/>
          <p:nvPr/>
        </p:nvSpPr>
        <p:spPr>
          <a:xfrm>
            <a:off x="6886514" y="2226269"/>
            <a:ext cx="1257300" cy="381000"/>
          </a:xfrm>
          <a:prstGeom prst="rect">
            <a:avLst/>
          </a:prstGeom>
          <a:solidFill>
            <a:schemeClr val="accent6"/>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Ingredient </a:t>
            </a:r>
            <a:r>
              <a:rPr lang="en-US" sz="1200" dirty="0" err="1" smtClean="0">
                <a:solidFill>
                  <a:schemeClr val="tx1"/>
                </a:solidFill>
                <a:latin typeface="Calibri" pitchFamily="34" charset="0"/>
                <a:cs typeface="Calibri" pitchFamily="34" charset="0"/>
              </a:rPr>
              <a:t>Mgmt</a:t>
            </a:r>
            <a:endParaRPr lang="en-US" sz="1200" dirty="0" smtClean="0">
              <a:solidFill>
                <a:schemeClr val="tx1"/>
              </a:solidFill>
              <a:latin typeface="Calibri" pitchFamily="34" charset="0"/>
              <a:cs typeface="Calibri" pitchFamily="34" charset="0"/>
            </a:endParaRPr>
          </a:p>
        </p:txBody>
      </p:sp>
      <p:sp>
        <p:nvSpPr>
          <p:cNvPr id="74" name="Rectangle 73"/>
          <p:cNvSpPr/>
          <p:nvPr/>
        </p:nvSpPr>
        <p:spPr>
          <a:xfrm>
            <a:off x="6886514" y="2680063"/>
            <a:ext cx="1257300" cy="381000"/>
          </a:xfrm>
          <a:prstGeom prst="rect">
            <a:avLst/>
          </a:prstGeom>
          <a:solidFill>
            <a:schemeClr val="accent6"/>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Coding</a:t>
            </a:r>
          </a:p>
        </p:txBody>
      </p:sp>
      <p:sp>
        <p:nvSpPr>
          <p:cNvPr id="75" name="Rectangle 74"/>
          <p:cNvSpPr/>
          <p:nvPr/>
        </p:nvSpPr>
        <p:spPr>
          <a:xfrm>
            <a:off x="6896894" y="3124200"/>
            <a:ext cx="1257300" cy="381000"/>
          </a:xfrm>
          <a:prstGeom prst="rect">
            <a:avLst/>
          </a:prstGeom>
          <a:solidFill>
            <a:schemeClr val="accent6"/>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a:solidFill>
                  <a:schemeClr val="tx1"/>
                </a:solidFill>
                <a:latin typeface="Calibri" pitchFamily="34" charset="0"/>
                <a:cs typeface="Calibri" pitchFamily="34" charset="0"/>
              </a:rPr>
              <a:t>Waste/Bin </a:t>
            </a:r>
            <a:r>
              <a:rPr lang="en-US" sz="1200" dirty="0" err="1">
                <a:solidFill>
                  <a:schemeClr val="tx1"/>
                </a:solidFill>
                <a:latin typeface="Calibri" pitchFamily="34" charset="0"/>
                <a:cs typeface="Calibri" pitchFamily="34" charset="0"/>
              </a:rPr>
              <a:t>Mgmt</a:t>
            </a:r>
            <a:endParaRPr lang="en-US" sz="1200" dirty="0">
              <a:solidFill>
                <a:schemeClr val="tx1"/>
              </a:solidFill>
              <a:latin typeface="Calibri" pitchFamily="34" charset="0"/>
              <a:cs typeface="Calibri" pitchFamily="34" charset="0"/>
            </a:endParaRPr>
          </a:p>
        </p:txBody>
      </p:sp>
      <p:sp>
        <p:nvSpPr>
          <p:cNvPr id="76" name="Rectangle 75"/>
          <p:cNvSpPr/>
          <p:nvPr/>
        </p:nvSpPr>
        <p:spPr>
          <a:xfrm>
            <a:off x="8143814" y="1752600"/>
            <a:ext cx="1257300" cy="381000"/>
          </a:xfrm>
          <a:prstGeom prst="rect">
            <a:avLst/>
          </a:prstGeom>
          <a:solidFill>
            <a:schemeClr val="accent6">
              <a:lumMod val="75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b="1" dirty="0" smtClean="0">
                <a:solidFill>
                  <a:schemeClr val="bg1"/>
                </a:solidFill>
                <a:latin typeface="Calibri" pitchFamily="34" charset="0"/>
                <a:cs typeface="Calibri" pitchFamily="34" charset="0"/>
              </a:rPr>
              <a:t>Inventory / UIs</a:t>
            </a:r>
          </a:p>
        </p:txBody>
      </p:sp>
      <p:sp>
        <p:nvSpPr>
          <p:cNvPr id="77" name="Rectangle 76"/>
          <p:cNvSpPr/>
          <p:nvPr/>
        </p:nvSpPr>
        <p:spPr>
          <a:xfrm>
            <a:off x="4269299" y="4038600"/>
            <a:ext cx="1257300" cy="381000"/>
          </a:xfrm>
          <a:prstGeom prst="rect">
            <a:avLst/>
          </a:prstGeom>
          <a:gradFill flip="none" rotWithShape="1">
            <a:gsLst>
              <a:gs pos="30000">
                <a:schemeClr val="accent6">
                  <a:lumMod val="60000"/>
                  <a:lumOff val="40000"/>
                </a:schemeClr>
              </a:gs>
              <a:gs pos="0">
                <a:schemeClr val="accent6">
                  <a:lumMod val="60000"/>
                  <a:lumOff val="40000"/>
                </a:schemeClr>
              </a:gs>
              <a:gs pos="95000">
                <a:schemeClr val="accent5">
                  <a:lumMod val="60000"/>
                  <a:lumOff val="40000"/>
                </a:schemeClr>
              </a:gs>
              <a:gs pos="61000">
                <a:schemeClr val="accent5"/>
              </a:gs>
            </a:gsLst>
            <a:lin ang="10800000" scaled="1"/>
            <a:tileRect/>
          </a:gra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a:solidFill>
                  <a:schemeClr val="bg1"/>
                </a:solidFill>
                <a:latin typeface="Calibri" pitchFamily="34" charset="0"/>
                <a:cs typeface="Calibri" pitchFamily="34" charset="0"/>
              </a:rPr>
              <a:t>Order Status in Kitchen</a:t>
            </a:r>
          </a:p>
        </p:txBody>
      </p:sp>
      <p:sp>
        <p:nvSpPr>
          <p:cNvPr id="78" name="Rectangle 77"/>
          <p:cNvSpPr/>
          <p:nvPr/>
        </p:nvSpPr>
        <p:spPr>
          <a:xfrm>
            <a:off x="8154194" y="2226269"/>
            <a:ext cx="1257300" cy="381000"/>
          </a:xfrm>
          <a:prstGeom prst="rect">
            <a:avLst/>
          </a:prstGeom>
          <a:solidFill>
            <a:schemeClr val="accent6"/>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Associate UIs</a:t>
            </a:r>
          </a:p>
        </p:txBody>
      </p:sp>
      <p:cxnSp>
        <p:nvCxnSpPr>
          <p:cNvPr id="4" name="Straight Connector 3"/>
          <p:cNvCxnSpPr/>
          <p:nvPr/>
        </p:nvCxnSpPr>
        <p:spPr>
          <a:xfrm>
            <a:off x="229394" y="4876800"/>
            <a:ext cx="9067800" cy="0"/>
          </a:xfrm>
          <a:prstGeom prst="line">
            <a:avLst/>
          </a:prstGeom>
          <a:ln w="38100">
            <a:solidFill>
              <a:schemeClr val="bg2"/>
            </a:solidFill>
            <a:tailEnd type="none" w="lg" len="lg"/>
          </a:ln>
        </p:spPr>
        <p:style>
          <a:lnRef idx="1">
            <a:schemeClr val="accent1"/>
          </a:lnRef>
          <a:fillRef idx="0">
            <a:schemeClr val="accent1"/>
          </a:fillRef>
          <a:effectRef idx="0">
            <a:schemeClr val="accent1"/>
          </a:effectRef>
          <a:fontRef idx="minor">
            <a:schemeClr val="tx1"/>
          </a:fontRef>
        </p:style>
      </p:cxnSp>
      <p:sp>
        <p:nvSpPr>
          <p:cNvPr id="79" name="Rectangle 78"/>
          <p:cNvSpPr/>
          <p:nvPr/>
        </p:nvSpPr>
        <p:spPr>
          <a:xfrm>
            <a:off x="3348831" y="5612676"/>
            <a:ext cx="1257300" cy="381000"/>
          </a:xfrm>
          <a:prstGeom prst="rect">
            <a:avLst/>
          </a:prstGeom>
          <a:solidFill>
            <a:schemeClr val="accent5"/>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bg1"/>
                </a:solidFill>
                <a:latin typeface="Calibri" pitchFamily="34" charset="0"/>
                <a:cs typeface="Calibri" pitchFamily="34" charset="0"/>
              </a:rPr>
              <a:t>3PL Integration</a:t>
            </a:r>
          </a:p>
        </p:txBody>
      </p:sp>
      <p:sp>
        <p:nvSpPr>
          <p:cNvPr id="80" name="Rectangle 79"/>
          <p:cNvSpPr/>
          <p:nvPr/>
        </p:nvSpPr>
        <p:spPr>
          <a:xfrm>
            <a:off x="4639468" y="5612676"/>
            <a:ext cx="1257300" cy="381000"/>
          </a:xfrm>
          <a:prstGeom prst="rect">
            <a:avLst/>
          </a:prstGeom>
          <a:solidFill>
            <a:schemeClr val="accent5"/>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bg1"/>
                </a:solidFill>
                <a:latin typeface="Calibri" pitchFamily="34" charset="0"/>
                <a:cs typeface="Calibri" pitchFamily="34" charset="0"/>
              </a:rPr>
              <a:t>Self Delivery Integration</a:t>
            </a:r>
          </a:p>
        </p:txBody>
      </p:sp>
      <p:sp>
        <p:nvSpPr>
          <p:cNvPr id="81" name="Rectangle 80"/>
          <p:cNvSpPr/>
          <p:nvPr/>
        </p:nvSpPr>
        <p:spPr>
          <a:xfrm>
            <a:off x="2058194" y="5612676"/>
            <a:ext cx="1257300" cy="381000"/>
          </a:xfrm>
          <a:prstGeom prst="rect">
            <a:avLst/>
          </a:prstGeom>
          <a:solidFill>
            <a:schemeClr val="accent5"/>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bg1"/>
                </a:solidFill>
                <a:latin typeface="Calibri" pitchFamily="34" charset="0"/>
                <a:cs typeface="Calibri" pitchFamily="34" charset="0"/>
              </a:rPr>
              <a:t>Lock/Unlock</a:t>
            </a:r>
          </a:p>
        </p:txBody>
      </p:sp>
      <p:sp>
        <p:nvSpPr>
          <p:cNvPr id="82" name="Rectangle 81"/>
          <p:cNvSpPr/>
          <p:nvPr/>
        </p:nvSpPr>
        <p:spPr>
          <a:xfrm>
            <a:off x="7220742" y="5612676"/>
            <a:ext cx="1257300" cy="381000"/>
          </a:xfrm>
          <a:prstGeom prst="rect">
            <a:avLst/>
          </a:prstGeom>
          <a:solidFill>
            <a:schemeClr val="accent5"/>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bg1"/>
                </a:solidFill>
                <a:latin typeface="Calibri" pitchFamily="34" charset="0"/>
                <a:cs typeface="Calibri" pitchFamily="34" charset="0"/>
              </a:rPr>
              <a:t>Analytics</a:t>
            </a:r>
          </a:p>
        </p:txBody>
      </p:sp>
      <p:sp>
        <p:nvSpPr>
          <p:cNvPr id="83" name="Rectangle 82"/>
          <p:cNvSpPr/>
          <p:nvPr/>
        </p:nvSpPr>
        <p:spPr>
          <a:xfrm>
            <a:off x="5930105" y="5612676"/>
            <a:ext cx="1257300" cy="381000"/>
          </a:xfrm>
          <a:prstGeom prst="rect">
            <a:avLst/>
          </a:prstGeom>
          <a:solidFill>
            <a:schemeClr val="accent5"/>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bg1"/>
                </a:solidFill>
                <a:latin typeface="Calibri" pitchFamily="34" charset="0"/>
                <a:cs typeface="Calibri" pitchFamily="34" charset="0"/>
              </a:rPr>
              <a:t>POS Integration</a:t>
            </a:r>
          </a:p>
        </p:txBody>
      </p:sp>
      <p:sp>
        <p:nvSpPr>
          <p:cNvPr id="84" name="Rectangle 83"/>
          <p:cNvSpPr/>
          <p:nvPr/>
        </p:nvSpPr>
        <p:spPr>
          <a:xfrm>
            <a:off x="2065416" y="4952999"/>
            <a:ext cx="6412626" cy="609601"/>
          </a:xfrm>
          <a:prstGeom prst="rect">
            <a:avLst/>
          </a:prstGeom>
          <a:solidFill>
            <a:schemeClr val="accent4">
              <a:lumMod val="50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b="1" dirty="0" smtClean="0">
                <a:solidFill>
                  <a:schemeClr val="bg1">
                    <a:lumMod val="95000"/>
                  </a:schemeClr>
                </a:solidFill>
                <a:latin typeface="Calibri" pitchFamily="34" charset="0"/>
                <a:cs typeface="Calibri" pitchFamily="34" charset="0"/>
              </a:rPr>
              <a:t>Work that will need to be done for both systems</a:t>
            </a:r>
          </a:p>
        </p:txBody>
      </p:sp>
      <p:sp>
        <p:nvSpPr>
          <p:cNvPr id="86" name="Rectangle 85"/>
          <p:cNvSpPr/>
          <p:nvPr/>
        </p:nvSpPr>
        <p:spPr>
          <a:xfrm>
            <a:off x="6896894" y="3581400"/>
            <a:ext cx="1257300" cy="381000"/>
          </a:xfrm>
          <a:prstGeom prst="rect">
            <a:avLst/>
          </a:prstGeom>
          <a:solidFill>
            <a:schemeClr val="accent6"/>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200" dirty="0" smtClean="0">
                <a:solidFill>
                  <a:schemeClr val="tx1"/>
                </a:solidFill>
                <a:latin typeface="Calibri" pitchFamily="34" charset="0"/>
                <a:cs typeface="Calibri" pitchFamily="34" charset="0"/>
              </a:rPr>
              <a:t>Kitchen Inventory</a:t>
            </a:r>
          </a:p>
        </p:txBody>
      </p:sp>
    </p:spTree>
    <p:extLst>
      <p:ext uri="{BB962C8B-B14F-4D97-AF65-F5344CB8AC3E}">
        <p14:creationId xmlns:p14="http://schemas.microsoft.com/office/powerpoint/2010/main" val="31152081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783056" y="3962400"/>
            <a:ext cx="8133138" cy="1524000"/>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endParaRPr lang="en-US" sz="1400" dirty="0" err="1" smtClean="0">
              <a:solidFill>
                <a:schemeClr val="tx1"/>
              </a:solidFill>
              <a:latin typeface="Calibri" pitchFamily="34" charset="0"/>
              <a:cs typeface="Calibri" pitchFamily="34" charset="0"/>
            </a:endParaRPr>
          </a:p>
        </p:txBody>
      </p:sp>
      <p:sp>
        <p:nvSpPr>
          <p:cNvPr id="2" name="Title 1"/>
          <p:cNvSpPr>
            <a:spLocks noGrp="1"/>
          </p:cNvSpPr>
          <p:nvPr>
            <p:ph type="title"/>
          </p:nvPr>
        </p:nvSpPr>
        <p:spPr/>
        <p:txBody>
          <a:bodyPr/>
          <a:lstStyle/>
          <a:p>
            <a:r>
              <a:rPr lang="en-US" dirty="0" smtClean="0"/>
              <a:t>OMS – Kitchen Options</a:t>
            </a:r>
            <a:endParaRPr lang="en-US" dirty="0"/>
          </a:p>
        </p:txBody>
      </p:sp>
      <p:sp>
        <p:nvSpPr>
          <p:cNvPr id="4" name="Rectangle 3"/>
          <p:cNvSpPr/>
          <p:nvPr/>
        </p:nvSpPr>
        <p:spPr>
          <a:xfrm>
            <a:off x="1600994" y="1146958"/>
            <a:ext cx="1219200" cy="1219200"/>
          </a:xfrm>
          <a:prstGeom prst="rect">
            <a:avLst/>
          </a:prstGeom>
          <a:solidFill>
            <a:schemeClr val="accent5">
              <a:lumMod val="50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b="1" dirty="0" smtClean="0">
                <a:solidFill>
                  <a:schemeClr val="bg1"/>
                </a:solidFill>
                <a:latin typeface="Calibri" pitchFamily="34" charset="0"/>
                <a:cs typeface="Calibri" pitchFamily="34" charset="0"/>
              </a:rPr>
              <a:t>OMS</a:t>
            </a:r>
          </a:p>
        </p:txBody>
      </p:sp>
      <p:sp>
        <p:nvSpPr>
          <p:cNvPr id="5" name="Rectangle 4"/>
          <p:cNvSpPr/>
          <p:nvPr/>
        </p:nvSpPr>
        <p:spPr>
          <a:xfrm>
            <a:off x="3378994" y="1143000"/>
            <a:ext cx="1219200" cy="1219200"/>
          </a:xfrm>
          <a:prstGeom prst="rect">
            <a:avLst/>
          </a:prstGeom>
          <a:solidFill>
            <a:schemeClr val="accent2"/>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b="1" dirty="0" smtClean="0">
                <a:solidFill>
                  <a:schemeClr val="tx1"/>
                </a:solidFill>
                <a:latin typeface="Calibri" pitchFamily="34" charset="0"/>
                <a:cs typeface="Calibri" pitchFamily="34" charset="0"/>
              </a:rPr>
              <a:t>NCR Kitchen Production System</a:t>
            </a:r>
          </a:p>
        </p:txBody>
      </p:sp>
      <p:sp>
        <p:nvSpPr>
          <p:cNvPr id="6" name="Rectangle 5"/>
          <p:cNvSpPr/>
          <p:nvPr/>
        </p:nvSpPr>
        <p:spPr>
          <a:xfrm>
            <a:off x="6934994" y="1143000"/>
            <a:ext cx="1219200" cy="1219200"/>
          </a:xfrm>
          <a:prstGeom prst="rect">
            <a:avLst/>
          </a:prstGeom>
          <a:solidFill>
            <a:schemeClr val="accent1"/>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dirty="0" smtClean="0">
                <a:solidFill>
                  <a:schemeClr val="tx1"/>
                </a:solidFill>
                <a:latin typeface="Calibri" pitchFamily="34" charset="0"/>
                <a:cs typeface="Calibri" pitchFamily="34" charset="0"/>
              </a:rPr>
              <a:t>NCR POS</a:t>
            </a:r>
          </a:p>
        </p:txBody>
      </p:sp>
      <p:cxnSp>
        <p:nvCxnSpPr>
          <p:cNvPr id="7" name="Straight Arrow Connector 6"/>
          <p:cNvCxnSpPr>
            <a:stCxn id="4" idx="3"/>
            <a:endCxn id="5" idx="1"/>
          </p:cNvCxnSpPr>
          <p:nvPr/>
        </p:nvCxnSpPr>
        <p:spPr>
          <a:xfrm flipV="1">
            <a:off x="2820194" y="1752600"/>
            <a:ext cx="558800" cy="3958"/>
          </a:xfrm>
          <a:prstGeom prst="straightConnector1">
            <a:avLst/>
          </a:prstGeom>
          <a:ln>
            <a:solidFill>
              <a:schemeClr val="bg2"/>
            </a:solidFill>
            <a:tailEnd type="arrow"/>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1600994" y="2610094"/>
            <a:ext cx="1219200" cy="1219200"/>
          </a:xfrm>
          <a:prstGeom prst="rect">
            <a:avLst/>
          </a:prstGeom>
          <a:solidFill>
            <a:schemeClr val="accent5">
              <a:lumMod val="50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b="1" dirty="0" smtClean="0">
                <a:solidFill>
                  <a:schemeClr val="bg1"/>
                </a:solidFill>
                <a:latin typeface="Calibri" pitchFamily="34" charset="0"/>
                <a:cs typeface="Calibri" pitchFamily="34" charset="0"/>
              </a:rPr>
              <a:t>OMS</a:t>
            </a:r>
          </a:p>
        </p:txBody>
      </p:sp>
      <p:sp>
        <p:nvSpPr>
          <p:cNvPr id="9" name="Rectangle 8"/>
          <p:cNvSpPr/>
          <p:nvPr/>
        </p:nvSpPr>
        <p:spPr>
          <a:xfrm>
            <a:off x="3378994" y="2606136"/>
            <a:ext cx="1219200" cy="1219200"/>
          </a:xfrm>
          <a:prstGeom prst="rect">
            <a:avLst/>
          </a:prstGeom>
          <a:solidFill>
            <a:schemeClr val="accent2"/>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b="1" dirty="0" smtClean="0">
                <a:solidFill>
                  <a:schemeClr val="tx1"/>
                </a:solidFill>
                <a:latin typeface="Calibri" pitchFamily="34" charset="0"/>
                <a:cs typeface="Calibri" pitchFamily="34" charset="0"/>
              </a:rPr>
              <a:t>NCR Kitchen Production System</a:t>
            </a:r>
          </a:p>
        </p:txBody>
      </p:sp>
      <p:sp>
        <p:nvSpPr>
          <p:cNvPr id="10" name="Rectangle 9"/>
          <p:cNvSpPr/>
          <p:nvPr/>
        </p:nvSpPr>
        <p:spPr>
          <a:xfrm>
            <a:off x="6934994" y="2609105"/>
            <a:ext cx="1219200" cy="1219200"/>
          </a:xfrm>
          <a:prstGeom prst="rect">
            <a:avLst/>
          </a:prstGeom>
          <a:solidFill>
            <a:schemeClr val="accent1"/>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dirty="0" smtClean="0">
                <a:solidFill>
                  <a:schemeClr val="tx1"/>
                </a:solidFill>
                <a:latin typeface="Calibri" pitchFamily="34" charset="0"/>
                <a:cs typeface="Calibri" pitchFamily="34" charset="0"/>
              </a:rPr>
              <a:t>NCR POS</a:t>
            </a:r>
          </a:p>
        </p:txBody>
      </p:sp>
      <p:cxnSp>
        <p:nvCxnSpPr>
          <p:cNvPr id="11" name="Straight Arrow Connector 10"/>
          <p:cNvCxnSpPr>
            <a:stCxn id="8" idx="3"/>
            <a:endCxn id="9" idx="1"/>
          </p:cNvCxnSpPr>
          <p:nvPr/>
        </p:nvCxnSpPr>
        <p:spPr>
          <a:xfrm flipV="1">
            <a:off x="2820194" y="3215736"/>
            <a:ext cx="558800" cy="3958"/>
          </a:xfrm>
          <a:prstGeom prst="straightConnector1">
            <a:avLst/>
          </a:prstGeom>
          <a:ln>
            <a:solidFill>
              <a:schemeClr val="bg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652754" y="1857721"/>
            <a:ext cx="893680" cy="520312"/>
          </a:xfrm>
          <a:prstGeom prst="rect">
            <a:avLst/>
          </a:prstGeom>
          <a:noFill/>
        </p:spPr>
        <p:txBody>
          <a:bodyPr wrap="square" tIns="90000" bIns="90000" rtlCol="0">
            <a:spAutoFit/>
          </a:bodyPr>
          <a:lstStyle/>
          <a:p>
            <a:pPr marL="171450" indent="-171450">
              <a:buFont typeface="Wingdings" panose="05000000000000000000" pitchFamily="2" charset="2"/>
              <a:buChar char="§"/>
            </a:pPr>
            <a:r>
              <a:rPr lang="en-US" sz="1050" dirty="0">
                <a:latin typeface="Arial" pitchFamily="34" charset="0"/>
                <a:cs typeface="Arial" pitchFamily="34" charset="0"/>
              </a:rPr>
              <a:t>i</a:t>
            </a:r>
            <a:r>
              <a:rPr lang="en-US" sz="1050" dirty="0" smtClean="0">
                <a:latin typeface="Arial" pitchFamily="34" charset="0"/>
                <a:cs typeface="Arial" pitchFamily="34" charset="0"/>
              </a:rPr>
              <a:t>njects order</a:t>
            </a:r>
          </a:p>
        </p:txBody>
      </p:sp>
      <p:sp>
        <p:nvSpPr>
          <p:cNvPr id="13" name="TextBox 12"/>
          <p:cNvSpPr txBox="1"/>
          <p:nvPr/>
        </p:nvSpPr>
        <p:spPr>
          <a:xfrm>
            <a:off x="2815014" y="3457477"/>
            <a:ext cx="1783180" cy="504923"/>
          </a:xfrm>
          <a:prstGeom prst="rect">
            <a:avLst/>
          </a:prstGeom>
          <a:noFill/>
        </p:spPr>
        <p:txBody>
          <a:bodyPr wrap="square" tIns="90000" bIns="90000" rtlCol="0">
            <a:spAutoFit/>
          </a:bodyPr>
          <a:lstStyle/>
          <a:p>
            <a:pPr marL="171450" indent="-171450">
              <a:buFont typeface="Wingdings" panose="05000000000000000000" pitchFamily="2" charset="2"/>
              <a:buChar char="§"/>
            </a:pPr>
            <a:r>
              <a:rPr lang="en-US" sz="1050" dirty="0">
                <a:latin typeface="Arial" pitchFamily="34" charset="0"/>
                <a:cs typeface="Arial" pitchFamily="34" charset="0"/>
              </a:rPr>
              <a:t>i</a:t>
            </a:r>
            <a:r>
              <a:rPr lang="en-US" sz="1050" dirty="0" smtClean="0">
                <a:latin typeface="Arial" pitchFamily="34" charset="0"/>
                <a:cs typeface="Arial" pitchFamily="34" charset="0"/>
              </a:rPr>
              <a:t>njects order</a:t>
            </a:r>
          </a:p>
          <a:p>
            <a:pPr marL="171450" indent="-171450">
              <a:buFont typeface="Wingdings" panose="05000000000000000000" pitchFamily="2" charset="2"/>
              <a:buChar char="§"/>
            </a:pPr>
            <a:r>
              <a:rPr lang="en-US" sz="1050" dirty="0">
                <a:latin typeface="Arial" pitchFamily="34" charset="0"/>
                <a:cs typeface="Arial" pitchFamily="34" charset="0"/>
              </a:rPr>
              <a:t>r</a:t>
            </a:r>
            <a:r>
              <a:rPr lang="en-US" sz="1050" dirty="0" smtClean="0">
                <a:latin typeface="Arial" pitchFamily="34" charset="0"/>
                <a:cs typeface="Arial" pitchFamily="34" charset="0"/>
              </a:rPr>
              <a:t>eceives status back</a:t>
            </a:r>
          </a:p>
        </p:txBody>
      </p:sp>
      <p:sp>
        <p:nvSpPr>
          <p:cNvPr id="14" name="Rectangle 13"/>
          <p:cNvSpPr/>
          <p:nvPr/>
        </p:nvSpPr>
        <p:spPr>
          <a:xfrm>
            <a:off x="1600994" y="4130633"/>
            <a:ext cx="2997200" cy="1219200"/>
          </a:xfrm>
          <a:prstGeom prst="rect">
            <a:avLst/>
          </a:prstGeom>
          <a:solidFill>
            <a:schemeClr val="accent5">
              <a:lumMod val="50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b="1" dirty="0" smtClean="0">
                <a:solidFill>
                  <a:schemeClr val="bg1"/>
                </a:solidFill>
                <a:latin typeface="Calibri" pitchFamily="34" charset="0"/>
                <a:cs typeface="Calibri" pitchFamily="34" charset="0"/>
              </a:rPr>
              <a:t>OMS</a:t>
            </a:r>
          </a:p>
        </p:txBody>
      </p:sp>
      <p:sp>
        <p:nvSpPr>
          <p:cNvPr id="15" name="Rectangle 14"/>
          <p:cNvSpPr/>
          <p:nvPr/>
        </p:nvSpPr>
        <p:spPr>
          <a:xfrm>
            <a:off x="6934994" y="4114799"/>
            <a:ext cx="1219200" cy="1219200"/>
          </a:xfrm>
          <a:prstGeom prst="rect">
            <a:avLst/>
          </a:prstGeom>
          <a:solidFill>
            <a:schemeClr val="accent1"/>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dirty="0" smtClean="0">
                <a:solidFill>
                  <a:schemeClr val="tx1"/>
                </a:solidFill>
                <a:latin typeface="Calibri" pitchFamily="34" charset="0"/>
                <a:cs typeface="Calibri" pitchFamily="34" charset="0"/>
              </a:rPr>
              <a:t>NCR POS</a:t>
            </a:r>
          </a:p>
        </p:txBody>
      </p:sp>
      <p:sp>
        <p:nvSpPr>
          <p:cNvPr id="16" name="TextBox 15"/>
          <p:cNvSpPr txBox="1"/>
          <p:nvPr/>
        </p:nvSpPr>
        <p:spPr>
          <a:xfrm>
            <a:off x="1764682" y="4757117"/>
            <a:ext cx="2731912" cy="504923"/>
          </a:xfrm>
          <a:prstGeom prst="rect">
            <a:avLst/>
          </a:prstGeom>
          <a:noFill/>
        </p:spPr>
        <p:txBody>
          <a:bodyPr wrap="square" tIns="90000" bIns="90000" rtlCol="0">
            <a:spAutoFit/>
          </a:bodyPr>
          <a:lstStyle/>
          <a:p>
            <a:pPr marL="171450" indent="-171450">
              <a:buFont typeface="Wingdings" panose="05000000000000000000" pitchFamily="2" charset="2"/>
              <a:buChar char="§"/>
            </a:pPr>
            <a:r>
              <a:rPr lang="en-US" sz="1050" dirty="0" smtClean="0">
                <a:solidFill>
                  <a:schemeClr val="bg1"/>
                </a:solidFill>
                <a:latin typeface="Arial" pitchFamily="34" charset="0"/>
                <a:cs typeface="Arial" pitchFamily="34" charset="0"/>
              </a:rPr>
              <a:t>OMS replaces NCR Prod system</a:t>
            </a:r>
          </a:p>
          <a:p>
            <a:pPr marL="171450" indent="-171450">
              <a:buFont typeface="Wingdings" panose="05000000000000000000" pitchFamily="2" charset="2"/>
              <a:buChar char="§"/>
            </a:pPr>
            <a:r>
              <a:rPr lang="en-US" sz="1050" dirty="0" smtClean="0">
                <a:solidFill>
                  <a:schemeClr val="bg1"/>
                </a:solidFill>
                <a:latin typeface="Arial" pitchFamily="34" charset="0"/>
                <a:cs typeface="Arial" pitchFamily="34" charset="0"/>
              </a:rPr>
              <a:t>Integration with NCR POS</a:t>
            </a:r>
          </a:p>
        </p:txBody>
      </p:sp>
      <p:cxnSp>
        <p:nvCxnSpPr>
          <p:cNvPr id="17" name="Straight Arrow Connector 16"/>
          <p:cNvCxnSpPr>
            <a:stCxn id="14" idx="3"/>
            <a:endCxn id="15" idx="1"/>
          </p:cNvCxnSpPr>
          <p:nvPr/>
        </p:nvCxnSpPr>
        <p:spPr>
          <a:xfrm flipV="1">
            <a:off x="4598194" y="4724399"/>
            <a:ext cx="2336800" cy="15834"/>
          </a:xfrm>
          <a:prstGeom prst="straightConnector1">
            <a:avLst/>
          </a:prstGeom>
          <a:ln>
            <a:solidFill>
              <a:schemeClr val="bg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1600994" y="5490358"/>
            <a:ext cx="1219200" cy="1219200"/>
          </a:xfrm>
          <a:prstGeom prst="rect">
            <a:avLst/>
          </a:prstGeom>
          <a:solidFill>
            <a:schemeClr val="accent5">
              <a:lumMod val="50000"/>
            </a:schemeClr>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b="1" dirty="0" smtClean="0">
                <a:solidFill>
                  <a:schemeClr val="bg1"/>
                </a:solidFill>
                <a:latin typeface="Calibri" pitchFamily="34" charset="0"/>
                <a:cs typeface="Calibri" pitchFamily="34" charset="0"/>
              </a:rPr>
              <a:t>OMS</a:t>
            </a:r>
          </a:p>
        </p:txBody>
      </p:sp>
      <p:sp>
        <p:nvSpPr>
          <p:cNvPr id="19" name="Rectangle 18"/>
          <p:cNvSpPr/>
          <p:nvPr/>
        </p:nvSpPr>
        <p:spPr>
          <a:xfrm>
            <a:off x="3378994" y="5486400"/>
            <a:ext cx="3022600" cy="1219200"/>
          </a:xfrm>
          <a:prstGeom prst="rect">
            <a:avLst/>
          </a:prstGeom>
          <a:solidFill>
            <a:schemeClr val="accent2"/>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b="1" dirty="0" smtClean="0">
                <a:solidFill>
                  <a:schemeClr val="tx1"/>
                </a:solidFill>
                <a:latin typeface="Calibri" pitchFamily="34" charset="0"/>
                <a:cs typeface="Calibri" pitchFamily="34" charset="0"/>
              </a:rPr>
              <a:t>New Kitchen Management System e.g. NCR Aloha, QSR</a:t>
            </a:r>
          </a:p>
          <a:p>
            <a:pPr algn="ctr"/>
            <a:r>
              <a:rPr lang="en-US" sz="1400" b="1" dirty="0" smtClean="0">
                <a:solidFill>
                  <a:schemeClr val="tx1"/>
                </a:solidFill>
                <a:latin typeface="Calibri" pitchFamily="34" charset="0"/>
                <a:cs typeface="Calibri" pitchFamily="34" charset="0"/>
              </a:rPr>
              <a:t>(integration with NCR POS)</a:t>
            </a:r>
          </a:p>
        </p:txBody>
      </p:sp>
      <p:sp>
        <p:nvSpPr>
          <p:cNvPr id="20" name="Rectangle 19"/>
          <p:cNvSpPr/>
          <p:nvPr/>
        </p:nvSpPr>
        <p:spPr>
          <a:xfrm>
            <a:off x="6934994" y="5486400"/>
            <a:ext cx="1219200" cy="1219200"/>
          </a:xfrm>
          <a:prstGeom prst="rect">
            <a:avLst/>
          </a:prstGeom>
          <a:solidFill>
            <a:schemeClr val="accent1"/>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dirty="0" smtClean="0">
                <a:solidFill>
                  <a:schemeClr val="tx1"/>
                </a:solidFill>
                <a:latin typeface="Calibri" pitchFamily="34" charset="0"/>
                <a:cs typeface="Calibri" pitchFamily="34" charset="0"/>
              </a:rPr>
              <a:t>NCR POS</a:t>
            </a:r>
          </a:p>
        </p:txBody>
      </p:sp>
      <p:cxnSp>
        <p:nvCxnSpPr>
          <p:cNvPr id="21" name="Straight Arrow Connector 20"/>
          <p:cNvCxnSpPr>
            <a:stCxn id="18" idx="3"/>
            <a:endCxn id="19" idx="1"/>
          </p:cNvCxnSpPr>
          <p:nvPr/>
        </p:nvCxnSpPr>
        <p:spPr>
          <a:xfrm flipV="1">
            <a:off x="2820194" y="6096000"/>
            <a:ext cx="558800" cy="3958"/>
          </a:xfrm>
          <a:prstGeom prst="straightConnector1">
            <a:avLst/>
          </a:prstGeom>
          <a:ln>
            <a:solidFill>
              <a:schemeClr val="bg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820194" y="6276877"/>
            <a:ext cx="2070100" cy="504923"/>
          </a:xfrm>
          <a:prstGeom prst="rect">
            <a:avLst/>
          </a:prstGeom>
          <a:noFill/>
        </p:spPr>
        <p:txBody>
          <a:bodyPr wrap="square" tIns="90000" bIns="90000" rtlCol="0">
            <a:spAutoFit/>
          </a:bodyPr>
          <a:lstStyle/>
          <a:p>
            <a:pPr marL="171450" indent="-171450">
              <a:buFont typeface="Wingdings" panose="05000000000000000000" pitchFamily="2" charset="2"/>
              <a:buChar char="§"/>
            </a:pPr>
            <a:r>
              <a:rPr lang="en-US" sz="1050" dirty="0">
                <a:latin typeface="Arial" pitchFamily="34" charset="0"/>
                <a:cs typeface="Arial" pitchFamily="34" charset="0"/>
              </a:rPr>
              <a:t>i</a:t>
            </a:r>
            <a:r>
              <a:rPr lang="en-US" sz="1050" dirty="0" smtClean="0">
                <a:latin typeface="Arial" pitchFamily="34" charset="0"/>
                <a:cs typeface="Arial" pitchFamily="34" charset="0"/>
              </a:rPr>
              <a:t>njects order</a:t>
            </a:r>
          </a:p>
          <a:p>
            <a:pPr marL="171450" indent="-171450">
              <a:buFont typeface="Wingdings" panose="05000000000000000000" pitchFamily="2" charset="2"/>
              <a:buChar char="§"/>
            </a:pPr>
            <a:r>
              <a:rPr lang="en-US" sz="1050" dirty="0">
                <a:latin typeface="Arial" pitchFamily="34" charset="0"/>
                <a:cs typeface="Arial" pitchFamily="34" charset="0"/>
              </a:rPr>
              <a:t>r</a:t>
            </a:r>
            <a:r>
              <a:rPr lang="en-US" sz="1050" dirty="0" smtClean="0">
                <a:latin typeface="Arial" pitchFamily="34" charset="0"/>
                <a:cs typeface="Arial" pitchFamily="34" charset="0"/>
              </a:rPr>
              <a:t>eceives status back</a:t>
            </a:r>
          </a:p>
        </p:txBody>
      </p:sp>
      <p:sp>
        <p:nvSpPr>
          <p:cNvPr id="23" name="Rectangle 22"/>
          <p:cNvSpPr/>
          <p:nvPr/>
        </p:nvSpPr>
        <p:spPr>
          <a:xfrm>
            <a:off x="5156994" y="4105893"/>
            <a:ext cx="1219200" cy="1219200"/>
          </a:xfrm>
          <a:prstGeom prst="rect">
            <a:avLst/>
          </a:prstGeom>
          <a:solidFill>
            <a:schemeClr val="bg1">
              <a:alpha val="50000"/>
            </a:schemeClr>
          </a:solidFill>
          <a:ln w="9525">
            <a:solidFill>
              <a:srgbClr val="003300"/>
            </a:solidFill>
            <a:prstDash val="lgDash"/>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dirty="0" smtClean="0">
                <a:solidFill>
                  <a:schemeClr val="bg1">
                    <a:lumMod val="65000"/>
                  </a:schemeClr>
                </a:solidFill>
                <a:latin typeface="Calibri" pitchFamily="34" charset="0"/>
                <a:cs typeface="Calibri" pitchFamily="34" charset="0"/>
              </a:rPr>
              <a:t>Enhanced Kitchen Features </a:t>
            </a:r>
          </a:p>
          <a:p>
            <a:pPr algn="ctr"/>
            <a:r>
              <a:rPr lang="en-US" sz="1400" dirty="0" smtClean="0">
                <a:solidFill>
                  <a:schemeClr val="bg1">
                    <a:lumMod val="65000"/>
                  </a:schemeClr>
                </a:solidFill>
                <a:latin typeface="Calibri" pitchFamily="34" charset="0"/>
                <a:cs typeface="Calibri" pitchFamily="34" charset="0"/>
              </a:rPr>
              <a:t>(missing)</a:t>
            </a:r>
          </a:p>
        </p:txBody>
      </p:sp>
      <p:cxnSp>
        <p:nvCxnSpPr>
          <p:cNvPr id="24" name="Straight Arrow Connector 23"/>
          <p:cNvCxnSpPr>
            <a:stCxn id="5" idx="3"/>
            <a:endCxn id="6" idx="1"/>
          </p:cNvCxnSpPr>
          <p:nvPr/>
        </p:nvCxnSpPr>
        <p:spPr>
          <a:xfrm>
            <a:off x="4598194" y="1752600"/>
            <a:ext cx="2336800" cy="0"/>
          </a:xfrm>
          <a:prstGeom prst="straightConnector1">
            <a:avLst/>
          </a:prstGeom>
          <a:ln>
            <a:solidFill>
              <a:schemeClr val="bg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5156994" y="1143000"/>
            <a:ext cx="1219200" cy="1219200"/>
          </a:xfrm>
          <a:prstGeom prst="rect">
            <a:avLst/>
          </a:prstGeom>
          <a:solidFill>
            <a:schemeClr val="bg1">
              <a:alpha val="50000"/>
            </a:schemeClr>
          </a:solidFill>
          <a:ln w="9525">
            <a:solidFill>
              <a:srgbClr val="003300"/>
            </a:solidFill>
            <a:prstDash val="lgDash"/>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dirty="0" smtClean="0">
                <a:solidFill>
                  <a:schemeClr val="bg1">
                    <a:lumMod val="65000"/>
                  </a:schemeClr>
                </a:solidFill>
                <a:latin typeface="Calibri" pitchFamily="34" charset="0"/>
                <a:cs typeface="Calibri" pitchFamily="34" charset="0"/>
              </a:rPr>
              <a:t>Enhanced Kitchen Features </a:t>
            </a:r>
          </a:p>
          <a:p>
            <a:pPr algn="ctr"/>
            <a:r>
              <a:rPr lang="en-US" sz="1400" dirty="0" smtClean="0">
                <a:solidFill>
                  <a:schemeClr val="bg1">
                    <a:lumMod val="65000"/>
                  </a:schemeClr>
                </a:solidFill>
                <a:latin typeface="Calibri" pitchFamily="34" charset="0"/>
                <a:cs typeface="Calibri" pitchFamily="34" charset="0"/>
              </a:rPr>
              <a:t>(missing)</a:t>
            </a:r>
          </a:p>
        </p:txBody>
      </p:sp>
      <p:cxnSp>
        <p:nvCxnSpPr>
          <p:cNvPr id="26" name="Straight Arrow Connector 25"/>
          <p:cNvCxnSpPr>
            <a:stCxn id="9" idx="3"/>
            <a:endCxn id="10" idx="1"/>
          </p:cNvCxnSpPr>
          <p:nvPr/>
        </p:nvCxnSpPr>
        <p:spPr>
          <a:xfrm>
            <a:off x="4598194" y="3215736"/>
            <a:ext cx="2336800" cy="2969"/>
          </a:xfrm>
          <a:prstGeom prst="straightConnector1">
            <a:avLst/>
          </a:prstGeom>
          <a:ln>
            <a:solidFill>
              <a:schemeClr val="bg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156994" y="2610094"/>
            <a:ext cx="1219200" cy="1219200"/>
          </a:xfrm>
          <a:prstGeom prst="rect">
            <a:avLst/>
          </a:prstGeom>
          <a:solidFill>
            <a:schemeClr val="bg1">
              <a:alpha val="50000"/>
            </a:schemeClr>
          </a:solidFill>
          <a:ln w="9525">
            <a:solidFill>
              <a:srgbClr val="003300"/>
            </a:solidFill>
            <a:prstDash val="lgDash"/>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r>
              <a:rPr lang="en-US" sz="1400" dirty="0" smtClean="0">
                <a:solidFill>
                  <a:schemeClr val="bg1">
                    <a:lumMod val="65000"/>
                  </a:schemeClr>
                </a:solidFill>
                <a:latin typeface="Calibri" pitchFamily="34" charset="0"/>
                <a:cs typeface="Calibri" pitchFamily="34" charset="0"/>
              </a:rPr>
              <a:t>Enhanced Kitchen Features </a:t>
            </a:r>
          </a:p>
          <a:p>
            <a:pPr algn="ctr"/>
            <a:r>
              <a:rPr lang="en-US" sz="1400" dirty="0" smtClean="0">
                <a:solidFill>
                  <a:schemeClr val="bg1">
                    <a:lumMod val="65000"/>
                  </a:schemeClr>
                </a:solidFill>
                <a:latin typeface="Calibri" pitchFamily="34" charset="0"/>
                <a:cs typeface="Calibri" pitchFamily="34" charset="0"/>
              </a:rPr>
              <a:t>(missing)</a:t>
            </a:r>
          </a:p>
        </p:txBody>
      </p:sp>
      <p:cxnSp>
        <p:nvCxnSpPr>
          <p:cNvPr id="28" name="Straight Arrow Connector 27"/>
          <p:cNvCxnSpPr>
            <a:stCxn id="19" idx="3"/>
            <a:endCxn id="20" idx="1"/>
          </p:cNvCxnSpPr>
          <p:nvPr/>
        </p:nvCxnSpPr>
        <p:spPr>
          <a:xfrm>
            <a:off x="6401594" y="6096000"/>
            <a:ext cx="533400" cy="0"/>
          </a:xfrm>
          <a:prstGeom prst="straightConnector1">
            <a:avLst/>
          </a:prstGeom>
          <a:ln>
            <a:solidFill>
              <a:schemeClr val="bg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3" name="5-Point Star 2"/>
          <p:cNvSpPr/>
          <p:nvPr/>
        </p:nvSpPr>
        <p:spPr>
          <a:xfrm>
            <a:off x="440156" y="4114800"/>
            <a:ext cx="685800" cy="690040"/>
          </a:xfrm>
          <a:prstGeom prst="star5">
            <a:avLst/>
          </a:prstGeom>
          <a:solidFill>
            <a:srgbClr val="FFFF00"/>
          </a:solid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nchorCtr="0"/>
          <a:lstStyle/>
          <a:p>
            <a:pPr algn="ctr"/>
            <a:endParaRPr lang="en-US" sz="1400" dirty="0" err="1" smtClean="0">
              <a:solidFill>
                <a:schemeClr val="tx1"/>
              </a:solidFill>
              <a:latin typeface="Calibri" pitchFamily="34" charset="0"/>
              <a:cs typeface="Calibri" pitchFamily="34" charset="0"/>
            </a:endParaRPr>
          </a:p>
        </p:txBody>
      </p:sp>
      <p:sp>
        <p:nvSpPr>
          <p:cNvPr id="30" name="TextBox 29"/>
          <p:cNvSpPr txBox="1"/>
          <p:nvPr/>
        </p:nvSpPr>
        <p:spPr>
          <a:xfrm>
            <a:off x="188983" y="4800600"/>
            <a:ext cx="1188146" cy="612645"/>
          </a:xfrm>
          <a:prstGeom prst="rect">
            <a:avLst/>
          </a:prstGeom>
          <a:solidFill>
            <a:srgbClr val="FFFF00"/>
          </a:solidFill>
        </p:spPr>
        <p:txBody>
          <a:bodyPr wrap="none" tIns="90000" bIns="90000" rtlCol="0">
            <a:spAutoFit/>
          </a:bodyPr>
          <a:lstStyle/>
          <a:p>
            <a:pPr algn="ctr"/>
            <a:r>
              <a:rPr lang="en-US" sz="1400" b="1" dirty="0" smtClean="0">
                <a:latin typeface="Arial" pitchFamily="34" charset="0"/>
                <a:cs typeface="Arial" pitchFamily="34" charset="0"/>
              </a:rPr>
              <a:t>Discussing </a:t>
            </a:r>
          </a:p>
          <a:p>
            <a:pPr algn="ctr"/>
            <a:r>
              <a:rPr lang="en-US" sz="1400" b="1" dirty="0" smtClean="0">
                <a:latin typeface="Arial" pitchFamily="34" charset="0"/>
                <a:cs typeface="Arial" pitchFamily="34" charset="0"/>
              </a:rPr>
              <a:t>Today</a:t>
            </a:r>
          </a:p>
        </p:txBody>
      </p:sp>
    </p:spTree>
    <p:extLst>
      <p:ext uri="{BB962C8B-B14F-4D97-AF65-F5344CB8AC3E}">
        <p14:creationId xmlns:p14="http://schemas.microsoft.com/office/powerpoint/2010/main" val="4551960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Ground on Terms</a:t>
            </a:r>
            <a:endParaRPr lang="en-US" dirty="0"/>
          </a:p>
        </p:txBody>
      </p:sp>
      <p:sp>
        <p:nvSpPr>
          <p:cNvPr id="3" name="Text Placeholder 2"/>
          <p:cNvSpPr>
            <a:spLocks noGrp="1"/>
          </p:cNvSpPr>
          <p:nvPr>
            <p:ph type="body" sz="quarter" idx="10"/>
          </p:nvPr>
        </p:nvSpPr>
        <p:spPr/>
        <p:txBody>
          <a:bodyPr/>
          <a:lstStyle/>
          <a:p>
            <a:r>
              <a:rPr lang="en-US" sz="1800" dirty="0" smtClean="0"/>
              <a:t>Sales Order:  </a:t>
            </a:r>
            <a:r>
              <a:rPr lang="en-US" sz="1800" b="0" dirty="0" smtClean="0"/>
              <a:t>An entire customer order</a:t>
            </a:r>
          </a:p>
          <a:p>
            <a:pPr marL="285750" indent="-285750">
              <a:buFont typeface="Wingdings" panose="05000000000000000000" pitchFamily="2" charset="2"/>
              <a:buChar char="§"/>
            </a:pPr>
            <a:r>
              <a:rPr lang="en-US" b="0" dirty="0" smtClean="0"/>
              <a:t>Example:  A customer orders a Italian hoagie and latte.  Sales Number Order #33</a:t>
            </a:r>
          </a:p>
          <a:p>
            <a:endParaRPr lang="en-US" b="0" dirty="0" smtClean="0"/>
          </a:p>
          <a:p>
            <a:r>
              <a:rPr lang="en-US" sz="1800" dirty="0"/>
              <a:t>Work Order:  Components of the customer’s order</a:t>
            </a:r>
          </a:p>
          <a:p>
            <a:pPr marL="285750" indent="-285750">
              <a:buFont typeface="Wingdings" panose="05000000000000000000" pitchFamily="2" charset="2"/>
              <a:buChar char="§"/>
            </a:pPr>
            <a:r>
              <a:rPr lang="en-US" b="0" dirty="0" smtClean="0"/>
              <a:t>Example:   Italian Hoagie.  This is a component of Sales Number Order #33</a:t>
            </a:r>
            <a:endParaRPr lang="en-US" b="0" dirty="0"/>
          </a:p>
        </p:txBody>
      </p:sp>
    </p:spTree>
    <p:extLst>
      <p:ext uri="{BB962C8B-B14F-4D97-AF65-F5344CB8AC3E}">
        <p14:creationId xmlns:p14="http://schemas.microsoft.com/office/powerpoint/2010/main" val="29127086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 Cell Routing Rules Today</a:t>
            </a:r>
            <a:endParaRPr lang="en-US" dirty="0"/>
          </a:p>
        </p:txBody>
      </p:sp>
      <p:sp>
        <p:nvSpPr>
          <p:cNvPr id="3" name="Text Placeholder 2"/>
          <p:cNvSpPr>
            <a:spLocks noGrp="1"/>
          </p:cNvSpPr>
          <p:nvPr>
            <p:ph type="body" sz="quarter" idx="10"/>
          </p:nvPr>
        </p:nvSpPr>
        <p:spPr>
          <a:xfrm>
            <a:off x="453513" y="1219200"/>
            <a:ext cx="8686800" cy="4615200"/>
          </a:xfrm>
        </p:spPr>
        <p:txBody>
          <a:bodyPr/>
          <a:lstStyle/>
          <a:p>
            <a:pPr marL="342900" indent="-342900">
              <a:buFont typeface="+mj-lt"/>
              <a:buAutoNum type="arabicPeriod"/>
            </a:pPr>
            <a:r>
              <a:rPr lang="en-US" dirty="0" smtClean="0"/>
              <a:t>Ability to split Order and Route Products to Work Cell</a:t>
            </a:r>
          </a:p>
          <a:p>
            <a:pPr marL="800100" lvl="1" indent="-342900">
              <a:buFont typeface="+mj-lt"/>
              <a:buAutoNum type="arabicPeriod"/>
            </a:pPr>
            <a:r>
              <a:rPr lang="en-US" dirty="0" smtClean="0"/>
              <a:t>Example:  1 order has Hoagie and Beverage.  Hoagies route to RSS1 and Beverage route to Bev Station</a:t>
            </a:r>
          </a:p>
          <a:p>
            <a:pPr marL="342900" indent="-342900">
              <a:buFont typeface="+mj-lt"/>
              <a:buAutoNum type="arabicPeriod"/>
            </a:pPr>
            <a:r>
              <a:rPr lang="en-US" dirty="0" smtClean="0"/>
              <a:t>Ability to show line levels of the Order on the Expeditor and split Order and Route Products to Work Cell</a:t>
            </a:r>
          </a:p>
          <a:p>
            <a:pPr marL="800100" lvl="1" indent="-342900">
              <a:buFont typeface="+mj-lt"/>
              <a:buAutoNum type="arabicPeriod"/>
            </a:pPr>
            <a:r>
              <a:rPr lang="en-US" dirty="0" smtClean="0"/>
              <a:t>Example:  Show all items (line level) of the Order to the RSS Expeditor and split Hoagie </a:t>
            </a:r>
          </a:p>
          <a:p>
            <a:pPr marL="342900" indent="-342900">
              <a:buFont typeface="+mj-lt"/>
              <a:buAutoNum type="arabicPeriod"/>
            </a:pPr>
            <a:r>
              <a:rPr lang="en-US" dirty="0" smtClean="0">
                <a:solidFill>
                  <a:srgbClr val="FF0000"/>
                </a:solidFill>
              </a:rPr>
              <a:t>If more than 1 RSS available, apply basic routing logic  (verify) (OPPORTUNITY)</a:t>
            </a:r>
          </a:p>
          <a:p>
            <a:pPr marL="800100" lvl="1" indent="-342900">
              <a:buFont typeface="+mj-lt"/>
              <a:buAutoNum type="arabicPeriod"/>
            </a:pPr>
            <a:r>
              <a:rPr lang="en-US" dirty="0" smtClean="0">
                <a:solidFill>
                  <a:srgbClr val="FF0000"/>
                </a:solidFill>
              </a:rPr>
              <a:t>Example:  if 2 RSS are available and are configured to receive the work order, assign work order by every other regardless of work order make queue (verify) --- (make them equal priority (orders) (fix) – card filling </a:t>
            </a:r>
          </a:p>
          <a:p>
            <a:pPr marL="342900" indent="-342900">
              <a:buFont typeface="+mj-lt"/>
              <a:buAutoNum type="arabicPeriod"/>
            </a:pPr>
            <a:r>
              <a:rPr lang="en-US" dirty="0" smtClean="0"/>
              <a:t>Expeditor ability to see all sales order</a:t>
            </a:r>
          </a:p>
          <a:p>
            <a:pPr marL="800100" lvl="1" indent="-342900">
              <a:buFont typeface="+mj-lt"/>
              <a:buAutoNum type="arabicPeriod"/>
            </a:pPr>
            <a:r>
              <a:rPr lang="en-US" dirty="0" smtClean="0"/>
              <a:t>Example:  ability to see all sales order (with tender) on 1 screen</a:t>
            </a:r>
          </a:p>
          <a:p>
            <a:pPr marL="342900" indent="-342900">
              <a:buFont typeface="+mj-lt"/>
              <a:buAutoNum type="arabicPeriod"/>
            </a:pPr>
            <a:r>
              <a:rPr lang="en-US" dirty="0" smtClean="0"/>
              <a:t>Ability to Route products to different RSS (routing by product type)</a:t>
            </a:r>
          </a:p>
          <a:p>
            <a:pPr marL="800100" lvl="1" indent="-342900">
              <a:buFont typeface="+mj-lt"/>
              <a:buAutoNum type="arabicPeriod"/>
            </a:pPr>
            <a:r>
              <a:rPr lang="en-US" dirty="0" smtClean="0"/>
              <a:t>Example:  Configure salads RSS to receive soups, sides, bowls</a:t>
            </a:r>
          </a:p>
          <a:p>
            <a:pPr marL="342900" indent="-342900">
              <a:buFont typeface="+mj-lt"/>
              <a:buAutoNum type="arabicPeriod"/>
            </a:pPr>
            <a:r>
              <a:rPr lang="en-US" dirty="0" smtClean="0"/>
              <a:t>Ability to ‘park’ RSS (turn off/on)</a:t>
            </a:r>
          </a:p>
          <a:p>
            <a:pPr marL="800100" lvl="1" indent="-342900">
              <a:buFont typeface="+mj-lt"/>
              <a:buAutoNum type="arabicPeriod"/>
            </a:pPr>
            <a:r>
              <a:rPr lang="en-US" dirty="0" smtClean="0"/>
              <a:t>Example:  During non-peak times, associates can ‘park’ an RSS that will prevent it from getting</a:t>
            </a:r>
          </a:p>
          <a:p>
            <a:pPr marL="342900" indent="-342900">
              <a:buFont typeface="+mj-lt"/>
              <a:buAutoNum type="arabicPeriod"/>
            </a:pPr>
            <a:r>
              <a:rPr lang="en-US" dirty="0" smtClean="0">
                <a:solidFill>
                  <a:srgbClr val="FF0000"/>
                </a:solidFill>
              </a:rPr>
              <a:t>Routing by  Channel</a:t>
            </a:r>
          </a:p>
          <a:p>
            <a:pPr marL="800100" lvl="1" indent="-342900">
              <a:buFont typeface="+mj-lt"/>
              <a:buAutoNum type="arabicPeriod"/>
            </a:pPr>
            <a:r>
              <a:rPr lang="en-US" dirty="0" smtClean="0">
                <a:solidFill>
                  <a:srgbClr val="FF0000"/>
                </a:solidFill>
              </a:rPr>
              <a:t>Example:  Route by ordering terminal (delivery, kiosk, mobile) </a:t>
            </a:r>
          </a:p>
          <a:p>
            <a:pPr marL="285750" indent="-285750">
              <a:buFont typeface="Wingdings" panose="05000000000000000000" pitchFamily="2" charset="2"/>
              <a:buChar char="§"/>
            </a:pPr>
            <a:endParaRPr lang="en-US" dirty="0" smtClean="0">
              <a:solidFill>
                <a:srgbClr val="FF0000"/>
              </a:solidFill>
            </a:endParaRP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endParaRPr lang="en-US" dirty="0"/>
          </a:p>
        </p:txBody>
      </p:sp>
      <p:sp>
        <p:nvSpPr>
          <p:cNvPr id="4" name="TextBox 3"/>
          <p:cNvSpPr txBox="1"/>
          <p:nvPr/>
        </p:nvSpPr>
        <p:spPr>
          <a:xfrm>
            <a:off x="1834329" y="6487256"/>
            <a:ext cx="6015065" cy="427979"/>
          </a:xfrm>
          <a:prstGeom prst="rect">
            <a:avLst/>
          </a:prstGeom>
          <a:solidFill>
            <a:srgbClr val="FFFF99"/>
          </a:solidFill>
        </p:spPr>
        <p:txBody>
          <a:bodyPr wrap="square" tIns="90000" bIns="90000" rtlCol="0">
            <a:spAutoFit/>
          </a:bodyPr>
          <a:lstStyle/>
          <a:p>
            <a:pPr algn="ctr"/>
            <a:r>
              <a:rPr lang="en-US" sz="1600" b="1" dirty="0" smtClean="0">
                <a:latin typeface="Arial" pitchFamily="34" charset="0"/>
                <a:cs typeface="Arial" pitchFamily="34" charset="0"/>
              </a:rPr>
              <a:t>Any Missing Routing Rules?</a:t>
            </a:r>
          </a:p>
        </p:txBody>
      </p:sp>
    </p:spTree>
    <p:extLst>
      <p:ext uri="{BB962C8B-B14F-4D97-AF65-F5344CB8AC3E}">
        <p14:creationId xmlns:p14="http://schemas.microsoft.com/office/powerpoint/2010/main" val="7623500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Device Assignments by Route</a:t>
            </a:r>
            <a:endParaRPr lang="en-US" dirty="0"/>
          </a:p>
        </p:txBody>
      </p:sp>
      <p:sp>
        <p:nvSpPr>
          <p:cNvPr id="4" name="TextBox 3"/>
          <p:cNvSpPr txBox="1"/>
          <p:nvPr/>
        </p:nvSpPr>
        <p:spPr>
          <a:xfrm>
            <a:off x="1142926" y="1210491"/>
            <a:ext cx="1988878" cy="4921517"/>
          </a:xfrm>
          <a:prstGeom prst="rect">
            <a:avLst/>
          </a:prstGeom>
          <a:noFill/>
        </p:spPr>
        <p:txBody>
          <a:bodyPr wrap="none" tIns="90000" bIns="90000" rtlCol="0">
            <a:spAutoFit/>
          </a:bodyPr>
          <a:lstStyle/>
          <a:p>
            <a:pPr lvl="0"/>
            <a:r>
              <a:rPr lang="en-US" sz="1400" dirty="0" smtClean="0"/>
              <a:t>All </a:t>
            </a:r>
            <a:r>
              <a:rPr lang="en-US" sz="1400" dirty="0"/>
              <a:t>Beverages</a:t>
            </a:r>
            <a:endParaRPr lang="en-US" dirty="0"/>
          </a:p>
          <a:p>
            <a:pPr lvl="1"/>
            <a:r>
              <a:rPr lang="en-US" sz="1400" dirty="0"/>
              <a:t>Beverages</a:t>
            </a:r>
            <a:endParaRPr lang="en-US" dirty="0"/>
          </a:p>
          <a:p>
            <a:pPr lvl="1"/>
            <a:r>
              <a:rPr lang="en-US" sz="1400" dirty="0"/>
              <a:t>Espresso</a:t>
            </a:r>
            <a:endParaRPr lang="en-US" dirty="0"/>
          </a:p>
          <a:p>
            <a:pPr lvl="1"/>
            <a:r>
              <a:rPr lang="en-US" sz="1400" dirty="0"/>
              <a:t>Smoothie</a:t>
            </a:r>
            <a:endParaRPr lang="en-US" dirty="0"/>
          </a:p>
          <a:p>
            <a:pPr lvl="1"/>
            <a:r>
              <a:rPr lang="en-US" sz="1400" dirty="0"/>
              <a:t>Ice Cream</a:t>
            </a:r>
            <a:endParaRPr lang="en-US" dirty="0"/>
          </a:p>
          <a:p>
            <a:pPr lvl="1"/>
            <a:r>
              <a:rPr lang="en-US" sz="1400" dirty="0"/>
              <a:t>Iced Tea</a:t>
            </a:r>
            <a:endParaRPr lang="en-US" dirty="0"/>
          </a:p>
          <a:p>
            <a:pPr lvl="1"/>
            <a:r>
              <a:rPr lang="en-US" sz="1400" dirty="0"/>
              <a:t>Juice</a:t>
            </a:r>
            <a:endParaRPr lang="en-US" dirty="0"/>
          </a:p>
          <a:p>
            <a:pPr lvl="1"/>
            <a:r>
              <a:rPr lang="en-US" sz="1400" dirty="0"/>
              <a:t>Nitro Brew</a:t>
            </a:r>
            <a:endParaRPr lang="en-US" dirty="0"/>
          </a:p>
          <a:p>
            <a:pPr lvl="1"/>
            <a:r>
              <a:rPr lang="en-US" sz="1400" dirty="0"/>
              <a:t>Coffee 2 Go</a:t>
            </a:r>
            <a:endParaRPr lang="en-US" dirty="0"/>
          </a:p>
          <a:p>
            <a:pPr lvl="1"/>
            <a:r>
              <a:rPr lang="en-US" sz="1400" dirty="0" smtClean="0"/>
              <a:t>Iced-Non Espresso</a:t>
            </a:r>
            <a:endParaRPr lang="en-US" sz="1100" dirty="0" smtClean="0">
              <a:latin typeface="Arial" pitchFamily="34" charset="0"/>
              <a:cs typeface="Arial" pitchFamily="34" charset="0"/>
            </a:endParaRPr>
          </a:p>
          <a:p>
            <a:pPr lvl="0"/>
            <a:r>
              <a:rPr lang="en-US" sz="1400" dirty="0"/>
              <a:t>Ice Cream</a:t>
            </a:r>
            <a:endParaRPr lang="en-US" dirty="0"/>
          </a:p>
          <a:p>
            <a:pPr lvl="1"/>
            <a:r>
              <a:rPr lang="en-US" sz="1400" dirty="0"/>
              <a:t>Ice Cream</a:t>
            </a:r>
            <a:endParaRPr lang="en-US" dirty="0"/>
          </a:p>
          <a:p>
            <a:pPr lvl="1"/>
            <a:r>
              <a:rPr lang="en-US" sz="1400" dirty="0"/>
              <a:t>Iced tea</a:t>
            </a:r>
            <a:endParaRPr lang="en-US" dirty="0"/>
          </a:p>
          <a:p>
            <a:pPr lvl="1"/>
            <a:r>
              <a:rPr lang="en-US" sz="1400" dirty="0"/>
              <a:t>Juice</a:t>
            </a:r>
            <a:endParaRPr lang="en-US" dirty="0"/>
          </a:p>
          <a:p>
            <a:pPr lvl="1"/>
            <a:r>
              <a:rPr lang="en-US" sz="1400" dirty="0"/>
              <a:t>Nitro Brew</a:t>
            </a:r>
            <a:endParaRPr lang="en-US" dirty="0"/>
          </a:p>
          <a:p>
            <a:pPr lvl="0"/>
            <a:r>
              <a:rPr lang="en-US" sz="1400" dirty="0"/>
              <a:t>Espresso\Smoothie</a:t>
            </a:r>
            <a:endParaRPr lang="en-US" dirty="0"/>
          </a:p>
          <a:p>
            <a:pPr lvl="1"/>
            <a:r>
              <a:rPr lang="en-US" sz="1400" dirty="0"/>
              <a:t>Espresso</a:t>
            </a:r>
            <a:endParaRPr lang="en-US" dirty="0"/>
          </a:p>
          <a:p>
            <a:pPr lvl="1"/>
            <a:r>
              <a:rPr lang="en-US" sz="1400" dirty="0"/>
              <a:t>Smoothie</a:t>
            </a:r>
            <a:endParaRPr lang="en-US" dirty="0"/>
          </a:p>
          <a:p>
            <a:pPr lvl="1"/>
            <a:r>
              <a:rPr lang="en-US" sz="1400" dirty="0"/>
              <a:t>Coffee 2 Go</a:t>
            </a:r>
            <a:endParaRPr lang="en-US" dirty="0"/>
          </a:p>
          <a:p>
            <a:pPr lvl="1"/>
            <a:r>
              <a:rPr lang="en-US" sz="1400" dirty="0"/>
              <a:t>Iced-</a:t>
            </a:r>
            <a:r>
              <a:rPr lang="en-US" sz="1400" dirty="0" err="1"/>
              <a:t>NonEspresso</a:t>
            </a:r>
            <a:endParaRPr lang="en-US" dirty="0"/>
          </a:p>
          <a:p>
            <a:pPr lvl="0"/>
            <a:r>
              <a:rPr lang="en-US" sz="1400" dirty="0"/>
              <a:t>BTO Salad</a:t>
            </a:r>
            <a:endParaRPr lang="en-US" dirty="0"/>
          </a:p>
          <a:p>
            <a:pPr lvl="1"/>
            <a:r>
              <a:rPr lang="en-US" sz="1400" dirty="0"/>
              <a:t>BTO </a:t>
            </a:r>
            <a:r>
              <a:rPr lang="en-US" sz="1400" dirty="0" smtClean="0"/>
              <a:t>Salads</a:t>
            </a:r>
            <a:endParaRPr lang="en-US" dirty="0"/>
          </a:p>
        </p:txBody>
      </p:sp>
      <p:sp>
        <p:nvSpPr>
          <p:cNvPr id="5" name="TextBox 4"/>
          <p:cNvSpPr txBox="1"/>
          <p:nvPr/>
        </p:nvSpPr>
        <p:spPr>
          <a:xfrm>
            <a:off x="5106194" y="1285406"/>
            <a:ext cx="2205155" cy="4829184"/>
          </a:xfrm>
          <a:prstGeom prst="rect">
            <a:avLst/>
          </a:prstGeom>
          <a:noFill/>
        </p:spPr>
        <p:txBody>
          <a:bodyPr wrap="none" tIns="90000" bIns="90000" rtlCol="0">
            <a:spAutoFit/>
          </a:bodyPr>
          <a:lstStyle/>
          <a:p>
            <a:pPr lvl="0"/>
            <a:r>
              <a:rPr lang="en-US" sz="1400" dirty="0"/>
              <a:t>All Food</a:t>
            </a:r>
            <a:endParaRPr lang="en-US" dirty="0"/>
          </a:p>
          <a:p>
            <a:pPr lvl="1"/>
            <a:r>
              <a:rPr lang="en-US" sz="1400" dirty="0"/>
              <a:t>Default Device Group</a:t>
            </a:r>
            <a:endParaRPr lang="en-US" dirty="0"/>
          </a:p>
          <a:p>
            <a:pPr lvl="1"/>
            <a:r>
              <a:rPr lang="en-US" sz="1400" dirty="0"/>
              <a:t>All Food</a:t>
            </a:r>
            <a:endParaRPr lang="en-US" dirty="0"/>
          </a:p>
          <a:p>
            <a:pPr lvl="1"/>
            <a:r>
              <a:rPr lang="en-US" sz="1400" dirty="0"/>
              <a:t>Toasted Items</a:t>
            </a:r>
            <a:endParaRPr lang="en-US" dirty="0"/>
          </a:p>
          <a:p>
            <a:pPr lvl="1"/>
            <a:r>
              <a:rPr lang="en-US" sz="1400" dirty="0"/>
              <a:t>Slow Moving Items</a:t>
            </a:r>
            <a:endParaRPr lang="en-US" dirty="0"/>
          </a:p>
          <a:p>
            <a:pPr lvl="1"/>
            <a:r>
              <a:rPr lang="en-US" sz="1400" dirty="0"/>
              <a:t>Cold Hoagie</a:t>
            </a:r>
            <a:endParaRPr lang="en-US" dirty="0"/>
          </a:p>
          <a:p>
            <a:pPr lvl="1"/>
            <a:r>
              <a:rPr lang="en-US" sz="1400" dirty="0"/>
              <a:t>Hot Hoagie</a:t>
            </a:r>
            <a:endParaRPr lang="en-US" dirty="0"/>
          </a:p>
          <a:p>
            <a:pPr lvl="1"/>
            <a:r>
              <a:rPr lang="en-US" sz="1400" dirty="0"/>
              <a:t>Soup/Side</a:t>
            </a:r>
            <a:endParaRPr lang="en-US" dirty="0"/>
          </a:p>
          <a:p>
            <a:pPr lvl="1"/>
            <a:r>
              <a:rPr lang="en-US" sz="1400" dirty="0"/>
              <a:t>Hot Bowl</a:t>
            </a:r>
            <a:endParaRPr lang="en-US" dirty="0"/>
          </a:p>
          <a:p>
            <a:pPr lvl="1"/>
            <a:r>
              <a:rPr lang="en-US" sz="1400" dirty="0"/>
              <a:t>Cold Bowl</a:t>
            </a:r>
            <a:endParaRPr lang="en-US" dirty="0"/>
          </a:p>
          <a:p>
            <a:pPr lvl="1"/>
            <a:r>
              <a:rPr lang="en-US" sz="1400" dirty="0"/>
              <a:t>Other Hot BTO</a:t>
            </a:r>
            <a:endParaRPr lang="en-US" dirty="0"/>
          </a:p>
          <a:p>
            <a:pPr lvl="1"/>
            <a:r>
              <a:rPr lang="en-US" sz="1400" dirty="0"/>
              <a:t>Snack</a:t>
            </a:r>
            <a:endParaRPr lang="en-US" dirty="0"/>
          </a:p>
          <a:p>
            <a:pPr lvl="1"/>
            <a:r>
              <a:rPr lang="en-US" sz="1400" dirty="0"/>
              <a:t>Loose Bread/Bagel</a:t>
            </a:r>
            <a:endParaRPr lang="en-US" dirty="0"/>
          </a:p>
          <a:p>
            <a:pPr lvl="1"/>
            <a:r>
              <a:rPr lang="en-US" sz="1400" dirty="0" err="1"/>
              <a:t>ChickenStrip</a:t>
            </a:r>
            <a:r>
              <a:rPr lang="en-US" sz="1400" dirty="0"/>
              <a:t> Hoagie</a:t>
            </a:r>
            <a:endParaRPr lang="en-US" dirty="0"/>
          </a:p>
          <a:p>
            <a:pPr lvl="1"/>
            <a:r>
              <a:rPr lang="en-US" sz="1400" dirty="0"/>
              <a:t>Breakfast Bowl</a:t>
            </a:r>
            <a:endParaRPr lang="en-US" dirty="0"/>
          </a:p>
          <a:p>
            <a:pPr lvl="1"/>
            <a:r>
              <a:rPr lang="en-US" sz="1400" dirty="0"/>
              <a:t>BTO Breakfast</a:t>
            </a:r>
            <a:endParaRPr lang="en-US" dirty="0"/>
          </a:p>
          <a:p>
            <a:pPr lvl="1"/>
            <a:r>
              <a:rPr lang="en-US" sz="1400" dirty="0"/>
              <a:t>Breakfast Soup/Side</a:t>
            </a:r>
            <a:endParaRPr lang="en-US" dirty="0"/>
          </a:p>
          <a:p>
            <a:pPr lvl="1"/>
            <a:r>
              <a:rPr lang="en-US" sz="1400" dirty="0"/>
              <a:t>Chicken Strip</a:t>
            </a:r>
            <a:endParaRPr lang="en-US" dirty="0"/>
          </a:p>
          <a:p>
            <a:pPr lvl="1"/>
            <a:r>
              <a:rPr lang="en-US" sz="1400" dirty="0"/>
              <a:t>Breakfast Bread</a:t>
            </a:r>
            <a:endParaRPr lang="en-US" dirty="0"/>
          </a:p>
          <a:p>
            <a:pPr lvl="1"/>
            <a:r>
              <a:rPr lang="en-US" sz="1400" dirty="0"/>
              <a:t>Wet Salads</a:t>
            </a:r>
            <a:endParaRPr lang="en-US" dirty="0"/>
          </a:p>
          <a:p>
            <a:pPr lvl="1"/>
            <a:r>
              <a:rPr lang="en-US" sz="1400" dirty="0"/>
              <a:t>Quesadilla</a:t>
            </a:r>
            <a:endParaRPr lang="en-US" dirty="0"/>
          </a:p>
        </p:txBody>
      </p:sp>
    </p:spTree>
    <p:extLst>
      <p:ext uri="{BB962C8B-B14F-4D97-AF65-F5344CB8AC3E}">
        <p14:creationId xmlns:p14="http://schemas.microsoft.com/office/powerpoint/2010/main" val="25429926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Workcell</a:t>
            </a:r>
            <a:r>
              <a:rPr lang="en-US" dirty="0" smtClean="0"/>
              <a:t> Interface Today</a:t>
            </a:r>
            <a:endParaRPr lang="en-US" dirty="0"/>
          </a:p>
        </p:txBody>
      </p:sp>
      <p:sp>
        <p:nvSpPr>
          <p:cNvPr id="3" name="Text Placeholder 2"/>
          <p:cNvSpPr>
            <a:spLocks noGrp="1"/>
          </p:cNvSpPr>
          <p:nvPr>
            <p:ph type="body" sz="quarter" idx="10"/>
          </p:nvPr>
        </p:nvSpPr>
        <p:spPr>
          <a:xfrm>
            <a:off x="453513" y="1219200"/>
            <a:ext cx="8686800" cy="4615200"/>
          </a:xfrm>
        </p:spPr>
        <p:txBody>
          <a:bodyPr/>
          <a:lstStyle/>
          <a:p>
            <a:pPr marL="342900" indent="-342900">
              <a:buFont typeface="+mj-lt"/>
              <a:buAutoNum type="arabicPeriod"/>
            </a:pPr>
            <a:r>
              <a:rPr lang="en-US" sz="1400" dirty="0" smtClean="0"/>
              <a:t>Ability to see if an Sales Order and Work Order is Paid</a:t>
            </a:r>
          </a:p>
          <a:p>
            <a:pPr marL="800100" lvl="1" indent="-342900">
              <a:buFont typeface="+mj-lt"/>
              <a:buAutoNum type="arabicPeriod"/>
            </a:pPr>
            <a:r>
              <a:rPr lang="en-US" sz="1400" dirty="0" smtClean="0"/>
              <a:t>Example:  1 order has Hoagie and Beverage.  Customer pays for order while Hoagie is in the RSS work queue.  Flag on the top of the screen shows TENDERED.  This TENDERED text will show on RSS and relevant expeditors; STORED, RECALL, TENDERED</a:t>
            </a:r>
          </a:p>
          <a:p>
            <a:pPr marL="342900" indent="-342900">
              <a:buFont typeface="+mj-lt"/>
              <a:buAutoNum type="arabicPeriod"/>
            </a:pPr>
            <a:r>
              <a:rPr lang="en-US" sz="1400" dirty="0" smtClean="0"/>
              <a:t>Ability to see if an Order’s Fulfillment type / Order Channel type</a:t>
            </a:r>
          </a:p>
          <a:p>
            <a:pPr marL="800100" lvl="1" indent="-342900">
              <a:buFont typeface="+mj-lt"/>
              <a:buAutoNum type="arabicPeriod"/>
            </a:pPr>
            <a:r>
              <a:rPr lang="en-US" sz="1400" dirty="0" smtClean="0"/>
              <a:t>Example:  Customer orders from </a:t>
            </a:r>
            <a:r>
              <a:rPr lang="en-US" sz="1400" dirty="0" err="1" smtClean="0"/>
              <a:t>UberEats</a:t>
            </a:r>
            <a:r>
              <a:rPr lang="en-US" sz="1400" dirty="0" smtClean="0"/>
              <a:t>, it will show on the relevant expeditors and RSS </a:t>
            </a:r>
            <a:r>
              <a:rPr lang="en-US" sz="1400" dirty="0" err="1" smtClean="0"/>
              <a:t>workcell</a:t>
            </a:r>
            <a:r>
              <a:rPr lang="en-US" sz="1400" dirty="0" smtClean="0"/>
              <a:t> that’s its an “</a:t>
            </a:r>
            <a:r>
              <a:rPr lang="en-US" sz="1400" dirty="0" err="1" smtClean="0"/>
              <a:t>UberEats</a:t>
            </a:r>
            <a:r>
              <a:rPr lang="en-US" sz="1400" dirty="0" smtClean="0"/>
              <a:t>” order</a:t>
            </a:r>
          </a:p>
          <a:p>
            <a:pPr marL="342900" indent="-342900">
              <a:buFont typeface="+mj-lt"/>
              <a:buAutoNum type="arabicPeriod"/>
            </a:pPr>
            <a:r>
              <a:rPr lang="en-US" sz="1400" dirty="0" smtClean="0"/>
              <a:t>Ability to ‘bump/complete’ order  and update Expeditor screen</a:t>
            </a:r>
          </a:p>
          <a:p>
            <a:pPr marL="800100" lvl="1" indent="-342900">
              <a:buFont typeface="+mj-lt"/>
              <a:buAutoNum type="arabicPeriod"/>
            </a:pPr>
            <a:r>
              <a:rPr lang="en-US" sz="1400" dirty="0" smtClean="0"/>
              <a:t>Example:  Associate completes work order and “bumps” order.  This will remove work order from RSS KPS screen or Expeditor</a:t>
            </a:r>
          </a:p>
          <a:p>
            <a:pPr marL="342900" indent="-342900">
              <a:buFont typeface="+mj-lt"/>
              <a:buAutoNum type="arabicPeriod"/>
            </a:pPr>
            <a:r>
              <a:rPr lang="en-US" sz="1400" dirty="0" smtClean="0">
                <a:solidFill>
                  <a:srgbClr val="FF0000"/>
                </a:solidFill>
              </a:rPr>
              <a:t>Ability to ‘recall’ order (OPPORTUNITY)</a:t>
            </a:r>
          </a:p>
          <a:p>
            <a:pPr marL="800100" lvl="1" indent="-342900">
              <a:buFont typeface="+mj-lt"/>
              <a:buAutoNum type="arabicPeriod"/>
            </a:pPr>
            <a:r>
              <a:rPr lang="en-US" sz="1400" dirty="0" smtClean="0"/>
              <a:t>Example:  Associate completes work order and presses ‘bump’ to remove order but presses recall work order.  This will move the work order back into RSS work queue (resets the Speed of Service and doesn’t save the history)</a:t>
            </a:r>
          </a:p>
          <a:p>
            <a:pPr marL="342900" indent="-342900">
              <a:buFont typeface="+mj-lt"/>
              <a:buAutoNum type="arabicPeriod"/>
            </a:pPr>
            <a:r>
              <a:rPr lang="en-US" sz="1400" dirty="0" smtClean="0"/>
              <a:t>Basic Time and Colors of Work Order based on time to complete </a:t>
            </a:r>
            <a:r>
              <a:rPr lang="en-US" sz="1400" dirty="0"/>
              <a:t>order  (OPPORTUNITY)</a:t>
            </a:r>
            <a:endParaRPr lang="en-US" sz="1400" dirty="0" smtClean="0"/>
          </a:p>
          <a:p>
            <a:pPr marL="800100" lvl="1" indent="-342900">
              <a:buFont typeface="+mj-lt"/>
              <a:buAutoNum type="arabicPeriod"/>
            </a:pPr>
            <a:r>
              <a:rPr lang="en-US" sz="1400" dirty="0" smtClean="0"/>
              <a:t>Example:  Work order between 0:00 – 2:59 (Green), 3:00 – 4:59 (Yellow), over 5:00 (Red)</a:t>
            </a:r>
          </a:p>
          <a:p>
            <a:pPr marL="342900" indent="-342900">
              <a:buFont typeface="+mj-lt"/>
              <a:buAutoNum type="arabicPeriod"/>
            </a:pPr>
            <a:r>
              <a:rPr lang="en-US" sz="1400" dirty="0" smtClean="0"/>
              <a:t>Audio capabilities (OPPORTUNITY – maybe light)</a:t>
            </a:r>
          </a:p>
          <a:p>
            <a:pPr marL="800100" lvl="1" indent="-342900">
              <a:buFont typeface="+mj-lt"/>
              <a:buAutoNum type="arabicPeriod"/>
            </a:pPr>
            <a:r>
              <a:rPr lang="en-US" sz="1400" dirty="0" smtClean="0"/>
              <a:t>Example:  Single Beep for Full Serve Bev, Continuous Beep for Salad Station, Off-Premise Expeditor (frequency and volume we can adjust)</a:t>
            </a:r>
          </a:p>
          <a:p>
            <a:pPr marL="342900" indent="-342900">
              <a:buFont typeface="+mj-lt"/>
              <a:buAutoNum type="arabicPeriod"/>
            </a:pPr>
            <a:r>
              <a:rPr lang="en-US" sz="1400" dirty="0" smtClean="0">
                <a:solidFill>
                  <a:srgbClr val="FF0000"/>
                </a:solidFill>
              </a:rPr>
              <a:t>We use hardware (bump bar) which has the sound (no touch screen)</a:t>
            </a:r>
          </a:p>
          <a:p>
            <a:pPr marL="342900" indent="-342900">
              <a:buFont typeface="+mj-lt"/>
              <a:buAutoNum type="arabicPeriod"/>
            </a:pPr>
            <a:r>
              <a:rPr lang="en-US" sz="1400" dirty="0" smtClean="0">
                <a:solidFill>
                  <a:srgbClr val="FF0000"/>
                </a:solidFill>
              </a:rPr>
              <a:t>No visibility to other orders outside of the 3 work orders</a:t>
            </a:r>
          </a:p>
          <a:p>
            <a:pPr marL="800100" lvl="1" indent="-342900">
              <a:buFont typeface="+mj-lt"/>
              <a:buAutoNum type="arabicPeriod"/>
            </a:pPr>
            <a:endParaRPr lang="en-US" dirty="0" smtClean="0"/>
          </a:p>
          <a:p>
            <a:pPr marL="285750" indent="-285750">
              <a:buFont typeface="Wingdings" panose="05000000000000000000" pitchFamily="2" charset="2"/>
              <a:buChar char="§"/>
            </a:pPr>
            <a:endParaRPr lang="en-US" sz="1400" dirty="0" smtClean="0"/>
          </a:p>
          <a:p>
            <a:pPr marL="285750" indent="-285750">
              <a:buFont typeface="Wingdings" panose="05000000000000000000" pitchFamily="2" charset="2"/>
              <a:buChar char="§"/>
            </a:pPr>
            <a:endParaRPr lang="en-US" sz="1400" dirty="0"/>
          </a:p>
          <a:p>
            <a:pPr marL="285750" indent="-285750">
              <a:buFont typeface="Wingdings" panose="05000000000000000000" pitchFamily="2" charset="2"/>
              <a:buChar char="§"/>
            </a:pPr>
            <a:endParaRPr lang="en-US" sz="1400" dirty="0"/>
          </a:p>
          <a:p>
            <a:pPr marL="285750" indent="-285750">
              <a:buFont typeface="Wingdings" panose="05000000000000000000" pitchFamily="2" charset="2"/>
              <a:buChar char="§"/>
            </a:pPr>
            <a:endParaRPr lang="en-US" sz="1400" dirty="0"/>
          </a:p>
        </p:txBody>
      </p:sp>
      <p:sp>
        <p:nvSpPr>
          <p:cNvPr id="4" name="TextBox 3"/>
          <p:cNvSpPr txBox="1"/>
          <p:nvPr/>
        </p:nvSpPr>
        <p:spPr>
          <a:xfrm>
            <a:off x="1814145" y="6873597"/>
            <a:ext cx="6015065" cy="674200"/>
          </a:xfrm>
          <a:prstGeom prst="rect">
            <a:avLst/>
          </a:prstGeom>
          <a:solidFill>
            <a:srgbClr val="FFFF99"/>
          </a:solidFill>
        </p:spPr>
        <p:txBody>
          <a:bodyPr wrap="square" tIns="90000" bIns="90000" rtlCol="0">
            <a:spAutoFit/>
          </a:bodyPr>
          <a:lstStyle/>
          <a:p>
            <a:pPr algn="ctr"/>
            <a:r>
              <a:rPr lang="en-US" sz="1600" b="1" dirty="0" smtClean="0">
                <a:latin typeface="Arial" pitchFamily="34" charset="0"/>
                <a:cs typeface="Arial" pitchFamily="34" charset="0"/>
              </a:rPr>
              <a:t>Any Other Missing Interfaces?  Including Manager’s backend functionality?</a:t>
            </a:r>
          </a:p>
        </p:txBody>
      </p:sp>
    </p:spTree>
    <p:extLst>
      <p:ext uri="{BB962C8B-B14F-4D97-AF65-F5344CB8AC3E}">
        <p14:creationId xmlns:p14="http://schemas.microsoft.com/office/powerpoint/2010/main" val="20598361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Reporting Today</a:t>
            </a:r>
            <a:endParaRPr lang="en-US" dirty="0"/>
          </a:p>
        </p:txBody>
      </p:sp>
      <p:sp>
        <p:nvSpPr>
          <p:cNvPr id="3" name="Text Placeholder 2"/>
          <p:cNvSpPr>
            <a:spLocks noGrp="1"/>
          </p:cNvSpPr>
          <p:nvPr>
            <p:ph type="body" sz="quarter" idx="10"/>
          </p:nvPr>
        </p:nvSpPr>
        <p:spPr>
          <a:xfrm>
            <a:off x="453513" y="1219200"/>
            <a:ext cx="8686800" cy="4615200"/>
          </a:xfrm>
        </p:spPr>
        <p:txBody>
          <a:bodyPr/>
          <a:lstStyle/>
          <a:p>
            <a:pPr marL="342900" indent="-342900">
              <a:buFont typeface="+mj-lt"/>
              <a:buAutoNum type="arabicPeriod"/>
            </a:pPr>
            <a:r>
              <a:rPr lang="en-US" dirty="0" smtClean="0"/>
              <a:t>Time to Complete</a:t>
            </a:r>
          </a:p>
          <a:p>
            <a:pPr marL="342900" indent="-342900">
              <a:buFont typeface="+mj-lt"/>
              <a:buAutoNum type="arabicPeriod"/>
            </a:pPr>
            <a:r>
              <a:rPr lang="en-US" dirty="0" smtClean="0"/>
              <a:t>Track when an order was submitted for fulfillment</a:t>
            </a:r>
          </a:p>
          <a:p>
            <a:pPr marL="342900" indent="-342900">
              <a:buFont typeface="+mj-lt"/>
              <a:buAutoNum type="arabicPeriod"/>
            </a:pPr>
            <a:r>
              <a:rPr lang="en-US" dirty="0" smtClean="0"/>
              <a:t>Keep track of when an order was processed by POS</a:t>
            </a:r>
          </a:p>
          <a:p>
            <a:pPr marL="800100" lvl="1" indent="-342900">
              <a:buFont typeface="+mj-lt"/>
              <a:buAutoNum type="arabicPeriod"/>
            </a:pPr>
            <a:endParaRPr lang="en-US" sz="1800" dirty="0" smtClean="0"/>
          </a:p>
          <a:p>
            <a:pPr marL="285750" indent="-285750">
              <a:buFont typeface="Wingdings" panose="05000000000000000000" pitchFamily="2" charset="2"/>
              <a:buChar char="§"/>
            </a:pPr>
            <a:endParaRPr lang="en-US" dirty="0" smtClean="0"/>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endParaRPr lang="en-US" dirty="0"/>
          </a:p>
        </p:txBody>
      </p:sp>
      <p:sp>
        <p:nvSpPr>
          <p:cNvPr id="4" name="TextBox 3"/>
          <p:cNvSpPr txBox="1"/>
          <p:nvPr/>
        </p:nvSpPr>
        <p:spPr>
          <a:xfrm>
            <a:off x="1834329" y="6172200"/>
            <a:ext cx="6015065" cy="427979"/>
          </a:xfrm>
          <a:prstGeom prst="rect">
            <a:avLst/>
          </a:prstGeom>
          <a:solidFill>
            <a:srgbClr val="FFFF99"/>
          </a:solidFill>
        </p:spPr>
        <p:txBody>
          <a:bodyPr wrap="square" tIns="90000" bIns="90000" rtlCol="0">
            <a:spAutoFit/>
          </a:bodyPr>
          <a:lstStyle/>
          <a:p>
            <a:pPr algn="ctr"/>
            <a:r>
              <a:rPr lang="en-US" sz="1600" b="1" dirty="0" smtClean="0">
                <a:latin typeface="Arial" pitchFamily="34" charset="0"/>
                <a:cs typeface="Arial" pitchFamily="34" charset="0"/>
              </a:rPr>
              <a:t>Any Other Missing Reports?</a:t>
            </a:r>
          </a:p>
        </p:txBody>
      </p:sp>
    </p:spTree>
    <p:extLst>
      <p:ext uri="{BB962C8B-B14F-4D97-AF65-F5344CB8AC3E}">
        <p14:creationId xmlns:p14="http://schemas.microsoft.com/office/powerpoint/2010/main" val="42372722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NP_IDX" val="2"/>
  <p:tag name="THINKCELLPRESENTATIONDONOTDELETE" val="&lt;?xml version=&quot;1.0&quot; encoding=&quot;UTF-16&quot; standalone=&quot;yes&quot;?&gt;&#10;&lt;root reqver=&quot;21047&quot;&gt;&lt;version val=&quot;23252&quot;/&gt;&lt;CPresentation id=&quot;1&quot;&gt;&lt;m_precDefaultNumber&gt;&lt;m_bNumberIsYear val=&quot;1&quot;/&gt;&lt;m_chMinusSymbol&gt;-&lt;/m_chMinusSymbol&gt;&lt;m_chDecimalSymbol17909&gt;.&lt;/m_chDecimalSymbol17909&gt;&lt;m_nGroupingDigits17909 val=&quot;3&quot;/&gt;&lt;m_chGroupingSymbol17909&gt;,&lt;/m_chGroupingSymbol17909&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precDefaultPercent&gt;&lt;m_precDefaultDate&gt;&lt;m_bNumberIsYear val=&quot;0&quot;/&gt;&lt;m_strFormatTime&gt;%#m/%#d/%Y&lt;/m_strFormatTime&gt;&lt;/m_precDefaultDate&gt;&lt;m_precDefaultYear/&gt;&lt;m_precDefaultQuarter/&gt;&lt;m_precDefaultMonth/&gt;&lt;m_precDefaultWeek/&gt;&lt;m_precDefaultDay/&gt;&lt;m_mruColor&gt;&lt;m_vecMRU length=&quot;0&quot;/&gt;&lt;/m_mruColor&gt;&lt;m_eweekdayFirstOfWeek val=&quot;1&quot;/&gt;&lt;m_eweekdayFirstOfWorkweek val=&quot;2&quot;/&gt;&lt;m_eweekdayFirstOfWeekend val=&quot;7&quot;/&gt;&lt;/CPresentation&gt;&lt;/root&gt;"/>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DRAFTSHAPETAG" val="DRAFTSHAPETAG"/>
</p:tagLst>
</file>

<file path=ppt/theme/theme1.xml><?xml version="1.0" encoding="utf-8"?>
<a:theme xmlns:a="http://schemas.openxmlformats.org/drawingml/2006/main" name="blank">
  <a:themeElements>
    <a:clrScheme name="Wawa 1">
      <a:dk1>
        <a:srgbClr val="000000"/>
      </a:dk1>
      <a:lt1>
        <a:srgbClr val="FFFFFF"/>
      </a:lt1>
      <a:dk2>
        <a:srgbClr val="CC0000"/>
      </a:dk2>
      <a:lt2>
        <a:srgbClr val="808080"/>
      </a:lt2>
      <a:accent1>
        <a:srgbClr val="E2E2E2"/>
      </a:accent1>
      <a:accent2>
        <a:srgbClr val="F2BFBF"/>
      </a:accent2>
      <a:accent3>
        <a:srgbClr val="FFFFFF"/>
      </a:accent3>
      <a:accent4>
        <a:srgbClr val="CC0000"/>
      </a:accent4>
      <a:accent5>
        <a:srgbClr val="2D2DB9"/>
      </a:accent5>
      <a:accent6>
        <a:srgbClr val="FFCC0D"/>
      </a:accent6>
      <a:hlink>
        <a:srgbClr val="D83F3F"/>
      </a:hlink>
      <a:folHlink>
        <a:srgbClr val="E57F7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accent1"/>
          </a:solidFill>
        </a:ln>
        <a:effectLst/>
      </a:spPr>
      <a:bodyPr tIns="90000" bIns="90000" rtlCol="0" anchor="ctr" anchorCtr="0"/>
      <a:lstStyle>
        <a:defPPr algn="ctr">
          <a:defRPr sz="1400" dirty="0" err="1" smtClean="0">
            <a:solidFill>
              <a:schemeClr val="tx1"/>
            </a:solidFill>
            <a:latin typeface="Calibri" pitchFamily="34" charset="0"/>
            <a:cs typeface="Calibri"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tailEnd type="none" w="lg" len="lg"/>
        </a:ln>
      </a:spPr>
      <a:bodyPr/>
      <a:lstStyle/>
      <a:style>
        <a:lnRef idx="1">
          <a:schemeClr val="accent1"/>
        </a:lnRef>
        <a:fillRef idx="0">
          <a:schemeClr val="accent1"/>
        </a:fillRef>
        <a:effectRef idx="0">
          <a:schemeClr val="accent1"/>
        </a:effectRef>
        <a:fontRef idx="minor">
          <a:schemeClr val="tx1"/>
        </a:fontRef>
      </a:style>
    </a:lnDef>
    <a:txDef>
      <a:spPr>
        <a:noFill/>
      </a:spPr>
      <a:bodyPr wrap="square" tIns="90000" bIns="90000" rtlCol="0">
        <a:spAutoFit/>
      </a:bodyPr>
      <a:lstStyle>
        <a:defPPr algn="ctr">
          <a:defRPr sz="1400" dirty="0" smtClean="0">
            <a:latin typeface="Arial" pitchFamily="34" charset="0"/>
            <a:cs typeface="Arial"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Keep xmlns="4f9c5cfb-3f0f-4993-925b-567b03f21b6c">false</Keep>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F7D82BF6E67574A983C26B23B42B403" ma:contentTypeVersion="1" ma:contentTypeDescription="Create a new document." ma:contentTypeScope="" ma:versionID="e1f129b5401d8d240635b8f39a4dbbd6">
  <xsd:schema xmlns:xsd="http://www.w3.org/2001/XMLSchema" xmlns:xs="http://www.w3.org/2001/XMLSchema" xmlns:p="http://schemas.microsoft.com/office/2006/metadata/properties" xmlns:ns2="4f9c5cfb-3f0f-4993-925b-567b03f21b6c" targetNamespace="http://schemas.microsoft.com/office/2006/metadata/properties" ma:root="true" ma:fieldsID="da5dfc1f1950f60971e46eba0ae0d6ad" ns2:_="">
    <xsd:import namespace="4f9c5cfb-3f0f-4993-925b-567b03f21b6c"/>
    <xsd:element name="properties">
      <xsd:complexType>
        <xsd:sequence>
          <xsd:element name="documentManagement">
            <xsd:complexType>
              <xsd:all>
                <xsd:element ref="ns2:Keep"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f9c5cfb-3f0f-4993-925b-567b03f21b6c" elementFormDefault="qualified">
    <xsd:import namespace="http://schemas.microsoft.com/office/2006/documentManagement/types"/>
    <xsd:import namespace="http://schemas.microsoft.com/office/infopath/2007/PartnerControls"/>
    <xsd:element name="Keep" ma:index="8" nillable="true" ma:displayName="Keep" ma:default="0" ma:internalName="Keep">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E2FA3F-B116-4782-A31F-AEA190DD0928}">
  <ds:schemaRefs>
    <ds:schemaRef ds:uri="http://purl.org/dc/terms/"/>
    <ds:schemaRef ds:uri="http://schemas.microsoft.com/office/infopath/2007/PartnerControls"/>
    <ds:schemaRef ds:uri="http://purl.org/dc/elements/1.1/"/>
    <ds:schemaRef ds:uri="http://schemas.microsoft.com/office/2006/documentManagement/types"/>
    <ds:schemaRef ds:uri="http://www.w3.org/XML/1998/namespace"/>
    <ds:schemaRef ds:uri="4f9c5cfb-3f0f-4993-925b-567b03f21b6c"/>
    <ds:schemaRef ds:uri="http://schemas.openxmlformats.org/package/2006/metadata/core-propertie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2C5679D9-E44F-4081-82DC-49CF7AF4CCF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f9c5cfb-3f0f-4993-925b-567b03f21b6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D1785BA-B80B-4AFD-899F-5515AB5791C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0</TotalTime>
  <Words>1663</Words>
  <Application>Microsoft Office PowerPoint</Application>
  <PresentationFormat>Custom</PresentationFormat>
  <Paragraphs>241</Paragraphs>
  <Slides>15</Slides>
  <Notes>2</Notes>
  <HiddenSlides>0</HiddenSlides>
  <MMClips>0</MMClips>
  <ScaleCrop>false</ScaleCrop>
  <HeadingPairs>
    <vt:vector size="6" baseType="variant">
      <vt:variant>
        <vt:lpstr>Theme</vt:lpstr>
      </vt:variant>
      <vt:variant>
        <vt:i4>1</vt:i4>
      </vt:variant>
      <vt:variant>
        <vt:lpstr>Embedded OLE Servers</vt:lpstr>
      </vt:variant>
      <vt:variant>
        <vt:i4>3</vt:i4>
      </vt:variant>
      <vt:variant>
        <vt:lpstr>Slide Titles</vt:lpstr>
      </vt:variant>
      <vt:variant>
        <vt:i4>15</vt:i4>
      </vt:variant>
    </vt:vector>
  </HeadingPairs>
  <TitlesOfParts>
    <vt:vector size="19" baseType="lpstr">
      <vt:lpstr>blank</vt:lpstr>
      <vt:lpstr>think-cell Slide</vt:lpstr>
      <vt:lpstr>Document</vt:lpstr>
      <vt:lpstr>Presentation</vt:lpstr>
      <vt:lpstr>Agenda Today</vt:lpstr>
      <vt:lpstr>Objectives of Today</vt:lpstr>
      <vt:lpstr>Capabilities – Where They Overlap (OMS vs KMS)</vt:lpstr>
      <vt:lpstr>OMS – Kitchen Options</vt:lpstr>
      <vt:lpstr>Let’s Ground on Terms</vt:lpstr>
      <vt:lpstr>Work Cell Routing Rules Today</vt:lpstr>
      <vt:lpstr>Current Device Assignments by Route</vt:lpstr>
      <vt:lpstr>Workcell Interface Today</vt:lpstr>
      <vt:lpstr>Reporting Today</vt:lpstr>
      <vt:lpstr>What do we want:  Initial List (1/2)</vt:lpstr>
      <vt:lpstr>What do we want:  Initial List (2/2)</vt:lpstr>
      <vt:lpstr>PowerPoint Presentation</vt:lpstr>
      <vt:lpstr>New Article Data Lexicon</vt:lpstr>
      <vt:lpstr>Wawa Operations Engineering Study</vt:lpstr>
      <vt:lpstr>New KPS Rules (Ops DOSO)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2015-05-29T16:17:24Z</dcterms:created>
  <dcterms:modified xsi:type="dcterms:W3CDTF">2019-10-16T19:57:28Z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102560-12 Wawa Format</vt:lpwstr>
  </property>
  <property fmtid="{D5CDD505-2E9C-101B-9397-08002B2CF9AE}" pid="3" name="Template Name">
    <vt:lpwstr>Letter Calibri</vt:lpwstr>
  </property>
  <property fmtid="{D5CDD505-2E9C-101B-9397-08002B2CF9AE}" pid="4" name="ContentTypeId">
    <vt:lpwstr>0x010100EF7D82BF6E67574A983C26B23B42B403</vt:lpwstr>
  </property>
  <property fmtid="{D5CDD505-2E9C-101B-9397-08002B2CF9AE}" pid="5" name="Order">
    <vt:r8>68700</vt:r8>
  </property>
</Properties>
</file>

<file path=docProps/thumbnail.jpeg>
</file>